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318" r:id="rId4"/>
    <p:sldId id="322" r:id="rId5"/>
    <p:sldId id="321" r:id="rId6"/>
    <p:sldId id="317" r:id="rId7"/>
    <p:sldId id="319" r:id="rId8"/>
    <p:sldId id="34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8" autoAdjust="0"/>
    <p:restoredTop sz="94626" autoAdjust="0"/>
  </p:normalViewPr>
  <p:slideViewPr>
    <p:cSldViewPr>
      <p:cViewPr varScale="1">
        <p:scale>
          <a:sx n="118" d="100"/>
          <a:sy n="118" d="100"/>
        </p:scale>
        <p:origin x="216" y="3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5/3/23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5/3/23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5/3/23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838200"/>
            <a:ext cx="9143999" cy="3733800"/>
          </a:xfrm>
        </p:spPr>
        <p:txBody>
          <a:bodyPr/>
          <a:lstStyle/>
          <a:p>
            <a:r>
              <a:rPr lang="en-US" dirty="0"/>
              <a:t>English Reading Skills </a:t>
            </a:r>
            <a:br>
              <a:rPr lang="en-US" dirty="0"/>
            </a:br>
            <a:r>
              <a:rPr lang="en-US" dirty="0"/>
              <a:t>Teacher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guide for teaching English reading to early learners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</a:t>
            </a:r>
            <a:br>
              <a:rPr lang="en-US" dirty="0"/>
            </a:br>
            <a:r>
              <a:rPr lang="en-US" dirty="0"/>
              <a:t>What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Comprehension means understanding what we read. </a:t>
            </a:r>
          </a:p>
          <a:p>
            <a:r>
              <a:rPr lang="en-US" b="1" dirty="0"/>
              <a:t>This is the end goal of reading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Online Media 3" descr="66">
            <a:hlinkClick r:id="" action="ppaction://media"/>
            <a:extLst>
              <a:ext uri="{FF2B5EF4-FFF2-40B4-BE49-F238E27FC236}">
                <a16:creationId xmlns:a16="http://schemas.microsoft.com/office/drawing/2014/main" id="{9B5336BE-78E0-954E-960E-FB43EA49A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212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Strategies for Comprehension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C6850-7C18-4943-872F-1909086A1A52}"/>
              </a:ext>
            </a:extLst>
          </p:cNvPr>
          <p:cNvSpPr/>
          <p:nvPr/>
        </p:nvSpPr>
        <p:spPr>
          <a:xfrm>
            <a:off x="1636712" y="1981200"/>
            <a:ext cx="8915400" cy="37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Strategies to teach comprehension should do the following: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what they understand and what they do not.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the structure of a story.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to re-tell a story or parts of a story in their own words. Educators call this </a:t>
            </a:r>
            <a:r>
              <a:rPr lang="en-US" sz="2400" b="1" i="1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summarizing.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to ask questions about a text.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visual organizers such as Word Walls and Story Maps.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descr="67">
            <a:hlinkClick r:id="" action="ppaction://media"/>
            <a:extLst>
              <a:ext uri="{FF2B5EF4-FFF2-40B4-BE49-F238E27FC236}">
                <a16:creationId xmlns:a16="http://schemas.microsoft.com/office/drawing/2014/main" id="{11860B6A-CC6A-9345-895B-E04E66507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212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C6850-7C18-4943-872F-1909086A1A52}"/>
              </a:ext>
            </a:extLst>
          </p:cNvPr>
          <p:cNvSpPr/>
          <p:nvPr/>
        </p:nvSpPr>
        <p:spPr>
          <a:xfrm>
            <a:off x="1733736" y="1752600"/>
            <a:ext cx="91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Story Maps allows students to learn the elements of a book or story in a visual way.</a:t>
            </a:r>
          </a:p>
          <a:p>
            <a:endParaRPr lang="en-US" sz="2400" dirty="0"/>
          </a:p>
          <a:p>
            <a:r>
              <a:rPr lang="en-US" sz="2400" dirty="0"/>
              <a:t>Students must read carefully to find elements of the story to map. </a:t>
            </a:r>
          </a:p>
          <a:p>
            <a:endParaRPr lang="en-US" sz="2400" dirty="0"/>
          </a:p>
          <a:p>
            <a:r>
              <a:rPr lang="en-US" sz="2400" dirty="0"/>
              <a:t>Story Maps can also be used for Math, Social Studies and Science. </a:t>
            </a:r>
          </a:p>
          <a:p>
            <a:r>
              <a:rPr lang="en-US" sz="2400" dirty="0"/>
              <a:t>They can also be used to teach writing. </a:t>
            </a:r>
          </a:p>
        </p:txBody>
      </p:sp>
    </p:spTree>
    <p:extLst>
      <p:ext uri="{BB962C8B-B14F-4D97-AF65-F5344CB8AC3E}">
        <p14:creationId xmlns:p14="http://schemas.microsoft.com/office/powerpoint/2010/main" val="14612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2" y="3429000"/>
            <a:ext cx="2971801" cy="27432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When to Use:</a:t>
            </a:r>
          </a:p>
          <a:p>
            <a:r>
              <a:rPr lang="en-US" dirty="0"/>
              <a:t>Use Story Maps during or after reading. </a:t>
            </a:r>
          </a:p>
          <a:p>
            <a:r>
              <a:rPr lang="en-US" dirty="0"/>
              <a:t>Use them with the whole class, small groups or individually.</a:t>
            </a:r>
          </a:p>
          <a:p>
            <a:r>
              <a:rPr lang="en-US" dirty="0"/>
              <a:t>Story Maps can also be used for Math, Social Studies and Science. </a:t>
            </a:r>
          </a:p>
          <a:p>
            <a:r>
              <a:rPr lang="en-US" dirty="0"/>
              <a:t>They can also be used to teach writing.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99012" y="1905000"/>
            <a:ext cx="5638800" cy="4038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How to Use Story Maps:</a:t>
            </a:r>
            <a:endParaRPr lang="en-US" sz="3200" b="1" dirty="0"/>
          </a:p>
          <a:p>
            <a:pPr lvl="0"/>
            <a:r>
              <a:rPr lang="en-US" sz="2900" dirty="0"/>
              <a:t>Re-read a story to your class. It should be a story they have heard before. </a:t>
            </a:r>
          </a:p>
          <a:p>
            <a:pPr lvl="0"/>
            <a:r>
              <a:rPr lang="en-US" sz="2900" dirty="0"/>
              <a:t>Talk about the main parts of a story. You can talk about characters, setting, plot and theme. You can also talk about the sequence of the story: beginning, middle, end.</a:t>
            </a:r>
          </a:p>
          <a:p>
            <a:pPr lvl="0"/>
            <a:r>
              <a:rPr lang="en-US" sz="2900" dirty="0"/>
              <a:t>Give each student with a blank story map organizer.</a:t>
            </a:r>
          </a:p>
          <a:p>
            <a:pPr lvl="0"/>
            <a:r>
              <a:rPr lang="en-US" sz="2900" dirty="0"/>
              <a:t>Show them how to complete it. They can use words, pictures or both. They can also use their home language. </a:t>
            </a:r>
          </a:p>
          <a:p>
            <a:pPr lvl="0"/>
            <a:r>
              <a:rPr lang="en-US" sz="2900" dirty="0"/>
              <a:t>As students read, have them complete the story map. After reading, they should fill in any missing parts.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 (sample 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01BF6-CE02-E947-B437-F5ED47DD2592}"/>
              </a:ext>
            </a:extLst>
          </p:cNvPr>
          <p:cNvGrpSpPr/>
          <p:nvPr/>
        </p:nvGrpSpPr>
        <p:grpSpPr>
          <a:xfrm>
            <a:off x="7313612" y="1828800"/>
            <a:ext cx="4419600" cy="4648200"/>
            <a:chOff x="0" y="0"/>
            <a:chExt cx="6328833" cy="76919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6DDAE0-A9C3-8E44-BC7C-7F936C7BDED6}"/>
                </a:ext>
              </a:extLst>
            </p:cNvPr>
            <p:cNvSpPr/>
            <p:nvPr/>
          </p:nvSpPr>
          <p:spPr>
            <a:xfrm>
              <a:off x="169333" y="876300"/>
              <a:ext cx="2633133" cy="29379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EE92B-3643-2943-89D2-70F48A145385}"/>
                </a:ext>
              </a:extLst>
            </p:cNvPr>
            <p:cNvSpPr/>
            <p:nvPr/>
          </p:nvSpPr>
          <p:spPr>
            <a:xfrm>
              <a:off x="3530600" y="1680634"/>
              <a:ext cx="2794000" cy="2209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D9E1F84-F5B0-414E-8047-FE6728352E47}"/>
                </a:ext>
              </a:extLst>
            </p:cNvPr>
            <p:cNvSpPr/>
            <p:nvPr/>
          </p:nvSpPr>
          <p:spPr>
            <a:xfrm>
              <a:off x="3492500" y="0"/>
              <a:ext cx="2836333" cy="16764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04ED2B4-CFED-A347-A5BC-FC3A858EF73F}"/>
                </a:ext>
              </a:extLst>
            </p:cNvPr>
            <p:cNvSpPr/>
            <p:nvPr/>
          </p:nvSpPr>
          <p:spPr>
            <a:xfrm>
              <a:off x="0" y="4737100"/>
              <a:ext cx="2751666" cy="2954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8D6A78C-65C1-7547-BAED-33A294260A8E}"/>
                </a:ext>
              </a:extLst>
            </p:cNvPr>
            <p:cNvSpPr/>
            <p:nvPr/>
          </p:nvSpPr>
          <p:spPr>
            <a:xfrm>
              <a:off x="3488266" y="4737100"/>
              <a:ext cx="2751666" cy="2954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223">
              <a:extLst>
                <a:ext uri="{FF2B5EF4-FFF2-40B4-BE49-F238E27FC236}">
                  <a16:creationId xmlns:a16="http://schemas.microsoft.com/office/drawing/2014/main" id="{A3686E82-AD70-3643-A210-E67041887857}"/>
                </a:ext>
              </a:extLst>
            </p:cNvPr>
            <p:cNvSpPr txBox="1"/>
            <p:nvPr/>
          </p:nvSpPr>
          <p:spPr>
            <a:xfrm>
              <a:off x="610431" y="258636"/>
              <a:ext cx="1780628" cy="55288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Characters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</a:t>
              </a:r>
            </a:p>
          </p:txBody>
        </p:sp>
        <p:sp>
          <p:nvSpPr>
            <p:cNvPr id="10" name="Text Box 224">
              <a:extLst>
                <a:ext uri="{FF2B5EF4-FFF2-40B4-BE49-F238E27FC236}">
                  <a16:creationId xmlns:a16="http://schemas.microsoft.com/office/drawing/2014/main" id="{0BB0577E-A604-0644-8A78-9307B88CE568}"/>
                </a:ext>
              </a:extLst>
            </p:cNvPr>
            <p:cNvSpPr txBox="1"/>
            <p:nvPr/>
          </p:nvSpPr>
          <p:spPr>
            <a:xfrm>
              <a:off x="4250266" y="1003300"/>
              <a:ext cx="1371599" cy="5715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Setting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</a:t>
              </a:r>
            </a:p>
          </p:txBody>
        </p:sp>
        <p:sp>
          <p:nvSpPr>
            <p:cNvPr id="11" name="Text Box 225">
              <a:extLst>
                <a:ext uri="{FF2B5EF4-FFF2-40B4-BE49-F238E27FC236}">
                  <a16:creationId xmlns:a16="http://schemas.microsoft.com/office/drawing/2014/main" id="{0EA21744-F07F-0A4F-9C3B-300E3E7C04FE}"/>
                </a:ext>
              </a:extLst>
            </p:cNvPr>
            <p:cNvSpPr txBox="1"/>
            <p:nvPr/>
          </p:nvSpPr>
          <p:spPr>
            <a:xfrm>
              <a:off x="544369" y="4053105"/>
              <a:ext cx="1662925" cy="62653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99D23999-C002-F242-8B7E-6360A8C37607}"/>
                </a:ext>
              </a:extLst>
            </p:cNvPr>
            <p:cNvSpPr txBox="1"/>
            <p:nvPr/>
          </p:nvSpPr>
          <p:spPr>
            <a:xfrm>
              <a:off x="4032635" y="4120842"/>
              <a:ext cx="1662924" cy="5588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Solution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1938FB-D0B8-E842-B6F8-5752DC3531BE}"/>
              </a:ext>
            </a:extLst>
          </p:cNvPr>
          <p:cNvSpPr txBox="1"/>
          <p:nvPr/>
        </p:nvSpPr>
        <p:spPr>
          <a:xfrm>
            <a:off x="1522414" y="1985092"/>
            <a:ext cx="5638801" cy="358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 this Word Map, students learn about the parts of a story.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They write words or draw pictures of: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Characters</a:t>
            </a:r>
            <a:r>
              <a:rPr lang="en-US" sz="2400" dirty="0"/>
              <a:t> (Who is in the story?)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Setting</a:t>
            </a:r>
            <a:r>
              <a:rPr lang="en-US" sz="2400" dirty="0"/>
              <a:t> (Where does the story happens?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Problem</a:t>
            </a:r>
            <a:r>
              <a:rPr lang="en-US" sz="2400" dirty="0"/>
              <a:t> (What happens in the story?)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Solution</a:t>
            </a:r>
            <a:r>
              <a:rPr lang="en-US" sz="2400" dirty="0"/>
              <a:t> (How is the problem fixed?)</a:t>
            </a:r>
          </a:p>
        </p:txBody>
      </p:sp>
    </p:spTree>
    <p:extLst>
      <p:ext uri="{BB962C8B-B14F-4D97-AF65-F5344CB8AC3E}">
        <p14:creationId xmlns:p14="http://schemas.microsoft.com/office/powerpoint/2010/main" val="4197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 (sample 2)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56ED3F-A64C-5244-AFD7-03A196A94C82}"/>
              </a:ext>
            </a:extLst>
          </p:cNvPr>
          <p:cNvGrpSpPr/>
          <p:nvPr/>
        </p:nvGrpSpPr>
        <p:grpSpPr>
          <a:xfrm>
            <a:off x="7618412" y="1828800"/>
            <a:ext cx="3748835" cy="4854319"/>
            <a:chOff x="6661942" y="1820943"/>
            <a:chExt cx="3748835" cy="48543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98512E-6EE7-F549-A338-AF605F687461}"/>
                </a:ext>
              </a:extLst>
            </p:cNvPr>
            <p:cNvSpPr txBox="1"/>
            <p:nvPr/>
          </p:nvSpPr>
          <p:spPr>
            <a:xfrm>
              <a:off x="6676977" y="1820943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ysClr val="windowText" lastClr="000000"/>
                  </a:solidFill>
                </a:rPr>
                <a:t>Beginning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D68A95-CCEF-8E4D-8210-DD409818BB9E}"/>
                </a:ext>
              </a:extLst>
            </p:cNvPr>
            <p:cNvSpPr txBox="1"/>
            <p:nvPr/>
          </p:nvSpPr>
          <p:spPr>
            <a:xfrm>
              <a:off x="6676977" y="3531329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Middle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87A12A-A601-2641-AA9B-4D104B7B4A00}"/>
                </a:ext>
              </a:extLst>
            </p:cNvPr>
            <p:cNvSpPr txBox="1"/>
            <p:nvPr/>
          </p:nvSpPr>
          <p:spPr>
            <a:xfrm>
              <a:off x="6686595" y="2214868"/>
              <a:ext cx="3696212" cy="103646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1A75C-9350-DA49-9004-F8746E64BBC7}"/>
                </a:ext>
              </a:extLst>
            </p:cNvPr>
            <p:cNvSpPr txBox="1"/>
            <p:nvPr/>
          </p:nvSpPr>
          <p:spPr>
            <a:xfrm>
              <a:off x="6661942" y="5239474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End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029D5-0290-D94E-B68A-5F6E696500CE}"/>
                </a:ext>
              </a:extLst>
            </p:cNvPr>
            <p:cNvSpPr txBox="1"/>
            <p:nvPr/>
          </p:nvSpPr>
          <p:spPr>
            <a:xfrm>
              <a:off x="6686595" y="3925151"/>
              <a:ext cx="3696212" cy="103646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447D73-0BCB-5B47-9C9F-88DBCB41CB6B}"/>
                </a:ext>
              </a:extLst>
            </p:cNvPr>
            <p:cNvSpPr txBox="1"/>
            <p:nvPr/>
          </p:nvSpPr>
          <p:spPr>
            <a:xfrm>
              <a:off x="6666424" y="5638800"/>
              <a:ext cx="3696212" cy="103646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2C379FF-047E-9F47-9ACA-E88426439960}"/>
              </a:ext>
            </a:extLst>
          </p:cNvPr>
          <p:cNvSpPr txBox="1"/>
          <p:nvPr/>
        </p:nvSpPr>
        <p:spPr>
          <a:xfrm>
            <a:off x="1674812" y="2214868"/>
            <a:ext cx="5029200" cy="302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 this Word Map, students learn about the structure of the story.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They write or draw pictures about the: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Beginning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Middle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96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COMPREHENSION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2" y="1981200"/>
            <a:ext cx="9906000" cy="335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There are many types of reading comprehension assessments. </a:t>
            </a:r>
          </a:p>
          <a:p>
            <a:pPr marL="0" indent="0">
              <a:buNone/>
            </a:pPr>
            <a:r>
              <a:rPr lang="en-US" dirty="0"/>
              <a:t>First a student reads a passage at a level that fits them. Then have the student do one or more of the following activities: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Answer questions about the text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Fill in missing words from parts of the text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Have students retell the story in their own words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Have the students change the story somehow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Online Media 2" descr="72">
            <a:hlinkClick r:id="" action="ppaction://media"/>
            <a:extLst>
              <a:ext uri="{FF2B5EF4-FFF2-40B4-BE49-F238E27FC236}">
                <a16:creationId xmlns:a16="http://schemas.microsoft.com/office/drawing/2014/main" id="{48E75992-3E02-1547-B7B2-4FB00BE23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212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514</Words>
  <Application>Microsoft Macintosh PowerPoint</Application>
  <PresentationFormat>Custom</PresentationFormat>
  <Paragraphs>68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Consolas</vt:lpstr>
      <vt:lpstr>Corbel</vt:lpstr>
      <vt:lpstr>Times New Roman</vt:lpstr>
      <vt:lpstr>Wingdings</vt:lpstr>
      <vt:lpstr>Chalkboard 16x9</vt:lpstr>
      <vt:lpstr>English Reading Skills  Teacher Training</vt:lpstr>
      <vt:lpstr>COMPREHENSION What is it?</vt:lpstr>
      <vt:lpstr>Strategies for Comprehension</vt:lpstr>
      <vt:lpstr>COMPREHENSION STRATEGY Story Map</vt:lpstr>
      <vt:lpstr>COMPREHENSION STRATEGY Story Map</vt:lpstr>
      <vt:lpstr>COMPREHENSION STRATEGY Story Map (sample 1)</vt:lpstr>
      <vt:lpstr>COMPREHENSION STRATEGY Story Map (sample 2)</vt:lpstr>
      <vt:lpstr>ASSESSMENT: COMPREHENSION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Reading Skills  Teacher Training</dc:title>
  <dc:creator>Microsoft Office User</dc:creator>
  <cp:lastModifiedBy>Jill Robbins</cp:lastModifiedBy>
  <cp:revision>76</cp:revision>
  <dcterms:created xsi:type="dcterms:W3CDTF">2019-08-31T00:56:15Z</dcterms:created>
  <dcterms:modified xsi:type="dcterms:W3CDTF">2023-05-03T16:31:48Z</dcterms:modified>
</cp:coreProperties>
</file>