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70" r:id="rId3"/>
    <p:sldId id="313" r:id="rId4"/>
    <p:sldId id="261" r:id="rId5"/>
    <p:sldId id="316" r:id="rId6"/>
    <p:sldId id="283" r:id="rId7"/>
    <p:sldId id="276" r:id="rId8"/>
    <p:sldId id="320" r:id="rId9"/>
    <p:sldId id="332" r:id="rId10"/>
    <p:sldId id="344" r:id="rId1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28" autoAdjust="0"/>
    <p:restoredTop sz="94626" autoAdjust="0"/>
  </p:normalViewPr>
  <p:slideViewPr>
    <p:cSldViewPr>
      <p:cViewPr varScale="1">
        <p:scale>
          <a:sx n="118" d="100"/>
          <a:sy n="118" d="100"/>
        </p:scale>
        <p:origin x="216" y="320"/>
      </p:cViewPr>
      <p:guideLst>
        <p:guide pos="3839"/>
        <p:guide orient="horz" pos="2160"/>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5/3/23</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5/3/23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5/3/23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5/3/23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5/3/23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5/3/23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5/3/23</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9AFE8FB1-0A7A-443E-AAF7-31D4FA1AA312}" type="datetimeFigureOut">
              <a:rPr lang="en-US"/>
              <a:t>5/3/23</a:t>
            </a:fld>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9AFE8FB1-0A7A-443E-AAF7-31D4FA1AA312}" type="datetimeFigureOut">
              <a:rPr lang="en-US"/>
              <a:t>5/3/23</a:t>
            </a:fld>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9AFE8FB1-0A7A-443E-AAF7-31D4FA1AA312}" type="datetimeFigureOut">
              <a:rPr lang="en-US"/>
              <a:t>5/3/23</a:t>
            </a:fld>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5/3/23</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5/3/23</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5/3/23</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838200"/>
            <a:ext cx="9143999" cy="3733800"/>
          </a:xfrm>
        </p:spPr>
        <p:txBody>
          <a:bodyPr/>
          <a:lstStyle/>
          <a:p>
            <a:r>
              <a:rPr lang="en-US" dirty="0"/>
              <a:t>English Reading Skills </a:t>
            </a:r>
            <a:br>
              <a:rPr lang="en-US" dirty="0"/>
            </a:br>
            <a:r>
              <a:rPr lang="en-US" dirty="0"/>
              <a:t>Teacher Training</a:t>
            </a:r>
          </a:p>
        </p:txBody>
      </p:sp>
      <p:sp>
        <p:nvSpPr>
          <p:cNvPr id="3" name="Subtitle 2"/>
          <p:cNvSpPr>
            <a:spLocks noGrp="1"/>
          </p:cNvSpPr>
          <p:nvPr>
            <p:ph type="subTitle" idx="1"/>
          </p:nvPr>
        </p:nvSpPr>
        <p:spPr/>
        <p:txBody>
          <a:bodyPr/>
          <a:lstStyle/>
          <a:p>
            <a:r>
              <a:rPr lang="en-US" dirty="0"/>
              <a:t>A guide for teaching English reading to early learners</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VOCABULARY</a:t>
            </a:r>
          </a:p>
        </p:txBody>
      </p:sp>
      <p:sp>
        <p:nvSpPr>
          <p:cNvPr id="4" name="Content Placeholder 3"/>
          <p:cNvSpPr>
            <a:spLocks noGrp="1"/>
          </p:cNvSpPr>
          <p:nvPr>
            <p:ph sz="half" idx="2"/>
          </p:nvPr>
        </p:nvSpPr>
        <p:spPr>
          <a:xfrm>
            <a:off x="1370012" y="1981200"/>
            <a:ext cx="9906000" cy="3352801"/>
          </a:xfrm>
        </p:spPr>
        <p:txBody>
          <a:bodyPr>
            <a:normAutofit/>
          </a:bodyPr>
          <a:lstStyle/>
          <a:p>
            <a:pPr marL="0" lvl="0" indent="0" fontAlgn="base">
              <a:buNone/>
            </a:pPr>
            <a:r>
              <a:rPr lang="en-US" b="1" u="sng" dirty="0"/>
              <a:t>Interviews</a:t>
            </a:r>
          </a:p>
          <a:p>
            <a:pPr marL="0" lvl="0" indent="0" fontAlgn="base">
              <a:buNone/>
            </a:pPr>
            <a:r>
              <a:rPr lang="en-US" dirty="0"/>
              <a:t>Chose the target vocabulary (the words you want to test) and ask the student questions about it, for example: </a:t>
            </a:r>
          </a:p>
          <a:p>
            <a:pPr lvl="0" fontAlgn="base"/>
            <a:r>
              <a:rPr lang="en-US" dirty="0"/>
              <a:t>Can you use this word in a sentence? </a:t>
            </a:r>
          </a:p>
          <a:p>
            <a:pPr lvl="0" fontAlgn="base"/>
            <a:r>
              <a:rPr lang="en-US" dirty="0"/>
              <a:t>What word in your language means the same thing? </a:t>
            </a:r>
          </a:p>
          <a:p>
            <a:pPr lvl="0" fontAlgn="base"/>
            <a:r>
              <a:rPr lang="en-US" dirty="0"/>
              <a:t>Can you use your face and body to show the meaning of the word? </a:t>
            </a:r>
          </a:p>
          <a:p>
            <a:pPr lvl="0"/>
            <a:endParaRPr lang="en-US" dirty="0"/>
          </a:p>
          <a:p>
            <a:pPr marL="0" lvl="0" indent="0">
              <a:buNone/>
            </a:pPr>
            <a:endParaRPr lang="en-US" dirty="0"/>
          </a:p>
          <a:p>
            <a:endParaRPr lang="en-US" dirty="0"/>
          </a:p>
        </p:txBody>
      </p:sp>
      <p:pic>
        <p:nvPicPr>
          <p:cNvPr id="10" name="Online Media 9" descr="65">
            <a:hlinkClick r:id="" action="ppaction://media"/>
            <a:extLst>
              <a:ext uri="{FF2B5EF4-FFF2-40B4-BE49-F238E27FC236}">
                <a16:creationId xmlns:a16="http://schemas.microsoft.com/office/drawing/2014/main" id="{4F650160-7C04-B44E-9DB9-427036DDB5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1212" y="5943600"/>
            <a:ext cx="812800" cy="812800"/>
          </a:xfrm>
          <a:prstGeom prst="rect">
            <a:avLst/>
          </a:prstGeom>
        </p:spPr>
      </p:pic>
    </p:spTree>
    <p:extLst>
      <p:ext uri="{BB962C8B-B14F-4D97-AF65-F5344CB8AC3E}">
        <p14:creationId xmlns:p14="http://schemas.microsoft.com/office/powerpoint/2010/main" val="146693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7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br>
              <a:rPr lang="en-US" dirty="0"/>
            </a:br>
            <a:r>
              <a:rPr lang="en-US" dirty="0"/>
              <a:t>What is it?</a:t>
            </a:r>
          </a:p>
        </p:txBody>
      </p:sp>
      <p:sp>
        <p:nvSpPr>
          <p:cNvPr id="3" name="Text Placeholder 2"/>
          <p:cNvSpPr>
            <a:spLocks noGrp="1"/>
          </p:cNvSpPr>
          <p:nvPr>
            <p:ph type="body" idx="1"/>
          </p:nvPr>
        </p:nvSpPr>
        <p:spPr/>
        <p:txBody>
          <a:bodyPr>
            <a:normAutofit/>
          </a:bodyPr>
          <a:lstStyle/>
          <a:p>
            <a:r>
              <a:rPr lang="en-US" b="1" dirty="0"/>
              <a:t>Vocabulary is the words we use to speak, write and read.</a:t>
            </a:r>
            <a:r>
              <a:rPr lang="en-US" dirty="0"/>
              <a:t> We need a strong vocabulary to share the ideas in our heads. </a:t>
            </a:r>
          </a:p>
          <a:p>
            <a:endParaRPr lang="en-US" dirty="0"/>
          </a:p>
        </p:txBody>
      </p:sp>
      <p:pic>
        <p:nvPicPr>
          <p:cNvPr id="4" name="Online Media 3" descr="57">
            <a:hlinkClick r:id="" action="ppaction://media"/>
            <a:extLst>
              <a:ext uri="{FF2B5EF4-FFF2-40B4-BE49-F238E27FC236}">
                <a16:creationId xmlns:a16="http://schemas.microsoft.com/office/drawing/2014/main" id="{87AFA979-45A1-434B-8D55-C8BD0FDBE5B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1212" y="5943600"/>
            <a:ext cx="812800" cy="812800"/>
          </a:xfrm>
          <a:prstGeom prst="rect">
            <a:avLst/>
          </a:prstGeom>
        </p:spPr>
      </p:pic>
    </p:spTree>
    <p:extLst>
      <p:ext uri="{BB962C8B-B14F-4D97-AF65-F5344CB8AC3E}">
        <p14:creationId xmlns:p14="http://schemas.microsoft.com/office/powerpoint/2010/main" val="360673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TIPS: VOCABULARY</a:t>
            </a:r>
          </a:p>
        </p:txBody>
      </p:sp>
      <p:sp>
        <p:nvSpPr>
          <p:cNvPr id="3" name="Rectangle 2">
            <a:extLst>
              <a:ext uri="{FF2B5EF4-FFF2-40B4-BE49-F238E27FC236}">
                <a16:creationId xmlns:a16="http://schemas.microsoft.com/office/drawing/2014/main" id="{3239EE39-4179-164B-A286-BCDC1C8BF4DC}"/>
              </a:ext>
            </a:extLst>
          </p:cNvPr>
          <p:cNvSpPr/>
          <p:nvPr/>
        </p:nvSpPr>
        <p:spPr>
          <a:xfrm>
            <a:off x="1522414" y="1828800"/>
            <a:ext cx="8000998" cy="4431983"/>
          </a:xfrm>
          <a:prstGeom prst="rect">
            <a:avLst/>
          </a:prstGeom>
        </p:spPr>
        <p:txBody>
          <a:bodyPr wrap="square">
            <a:spAutoFit/>
          </a:bodyPr>
          <a:lstStyle/>
          <a:p>
            <a:pPr marL="342900" marR="0" lvl="0" indent="-342900">
              <a:spcBef>
                <a:spcPts val="0"/>
              </a:spcBef>
              <a:spcAft>
                <a:spcPts val="0"/>
              </a:spcAft>
              <a:buFont typeface="Symbol" pitchFamily="2" charset="2"/>
              <a:buChar char=""/>
            </a:pPr>
            <a:r>
              <a:rPr lang="en-US" b="1" dirty="0">
                <a:latin typeface="Calibri" panose="020F0502020204030204" pitchFamily="34" charset="0"/>
                <a:ea typeface="Times New Roman" panose="02020603050405020304" pitchFamily="18" charset="0"/>
              </a:rPr>
              <a:t>A teacher should focus heavily on building vocabulary.</a:t>
            </a:r>
            <a:r>
              <a:rPr lang="en-US" dirty="0">
                <a:latin typeface="Calibri" panose="020F0502020204030204" pitchFamily="34" charset="0"/>
                <a:ea typeface="Times New Roman" panose="02020603050405020304" pitchFamily="18" charset="0"/>
              </a:rPr>
              <a:t> When you teach your students new words, use games and activities that allow them to read, draw, write and repeat these words as much as possible.</a:t>
            </a:r>
            <a:endParaRPr lang="en-US" sz="1600" dirty="0">
              <a:latin typeface="Times New Roman" panose="02020603050405020304" pitchFamily="18" charset="0"/>
              <a:ea typeface="Times New Roman" panose="02020603050405020304" pitchFamily="18" charset="0"/>
            </a:endParaRPr>
          </a:p>
          <a:p>
            <a:pPr marL="91440" marR="0">
              <a:spcBef>
                <a:spcPts val="0"/>
              </a:spcBef>
              <a:spcAft>
                <a:spcPts val="0"/>
              </a:spcAft>
            </a:pPr>
            <a:r>
              <a:rPr lang="en-US" dirty="0">
                <a:latin typeface="Calibri" panose="020F050202020403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b="1" dirty="0">
                <a:latin typeface="Calibri" panose="020F0502020204030204" pitchFamily="34" charset="0"/>
                <a:ea typeface="Times New Roman" panose="02020603050405020304" pitchFamily="18" charset="0"/>
              </a:rPr>
              <a:t>Use examples that fit the age of your students. </a:t>
            </a:r>
            <a:r>
              <a:rPr lang="en-US" dirty="0">
                <a:latin typeface="Calibri" panose="020F0502020204030204" pitchFamily="34" charset="0"/>
                <a:ea typeface="Times New Roman" panose="02020603050405020304" pitchFamily="18" charset="0"/>
              </a:rPr>
              <a:t>If you teach the word </a:t>
            </a:r>
            <a:r>
              <a:rPr lang="en-US" i="1" dirty="0">
                <a:latin typeface="Calibri" panose="020F0502020204030204" pitchFamily="34" charset="0"/>
                <a:ea typeface="Times New Roman" panose="02020603050405020304" pitchFamily="18" charset="0"/>
              </a:rPr>
              <a:t>happy </a:t>
            </a:r>
            <a:r>
              <a:rPr lang="en-US" dirty="0">
                <a:latin typeface="Calibri" panose="020F0502020204030204" pitchFamily="34" charset="0"/>
                <a:ea typeface="Times New Roman" panose="02020603050405020304" pitchFamily="18" charset="0"/>
              </a:rPr>
              <a:t>to younger students, your example might be, “My friend gave me a toy. I felt happy.” But you would not use that example with an older student. </a:t>
            </a:r>
            <a:endParaRPr lang="en-US" sz="16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b="1" dirty="0">
                <a:latin typeface="Calibri" panose="020F050202020403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b="1" dirty="0">
                <a:latin typeface="Calibri" panose="020F0502020204030204" pitchFamily="34" charset="0"/>
                <a:ea typeface="Times New Roman" panose="02020603050405020304" pitchFamily="18" charset="0"/>
              </a:rPr>
              <a:t>Create a sentence frame for the students to use. </a:t>
            </a:r>
            <a:r>
              <a:rPr lang="en-US" dirty="0">
                <a:latin typeface="Calibri" panose="020F0502020204030204" pitchFamily="34" charset="0"/>
                <a:ea typeface="Times New Roman" panose="02020603050405020304" pitchFamily="18" charset="0"/>
              </a:rPr>
              <a:t>Sentence frames help students use the word quickly and in a complete thought. They are simply ready-made sentences for the students to use!</a:t>
            </a:r>
          </a:p>
          <a:p>
            <a:pPr marR="0" lvl="0">
              <a:spcBef>
                <a:spcPts val="0"/>
              </a:spcBef>
              <a:spcAft>
                <a:spcPts val="0"/>
              </a:spcAft>
            </a:pPr>
            <a:r>
              <a:rPr lang="en-US" dirty="0">
                <a:latin typeface="Calibri" panose="020F0502020204030204" pitchFamily="34" charset="0"/>
                <a:ea typeface="Times New Roman" panose="02020603050405020304" pitchFamily="18" charset="0"/>
              </a:rPr>
              <a:t>	</a:t>
            </a:r>
          </a:p>
          <a:p>
            <a:pPr marR="0" lvl="0">
              <a:spcBef>
                <a:spcPts val="0"/>
              </a:spcBef>
              <a:spcAft>
                <a:spcPts val="0"/>
              </a:spcAft>
            </a:pPr>
            <a:r>
              <a:rPr lang="en-US" dirty="0">
                <a:latin typeface="Calibri" panose="020F0502020204030204" pitchFamily="34" charset="0"/>
                <a:ea typeface="Times New Roman" panose="02020603050405020304" pitchFamily="18" charset="0"/>
              </a:rPr>
              <a:t>	Here are </a:t>
            </a:r>
            <a:r>
              <a:rPr lang="en-US" b="1" dirty="0">
                <a:latin typeface="Calibri" panose="020F0502020204030204" pitchFamily="34" charset="0"/>
                <a:ea typeface="Times New Roman" panose="02020603050405020304" pitchFamily="18" charset="0"/>
              </a:rPr>
              <a:t>sentence frames </a:t>
            </a:r>
            <a:r>
              <a:rPr lang="en-US" dirty="0">
                <a:latin typeface="Calibri" panose="020F0502020204030204" pitchFamily="34" charset="0"/>
                <a:ea typeface="Times New Roman" panose="02020603050405020304" pitchFamily="18" charset="0"/>
              </a:rPr>
              <a:t>for the word </a:t>
            </a:r>
            <a:r>
              <a:rPr lang="en-US" i="1" dirty="0">
                <a:latin typeface="Calibri" panose="020F0502020204030204" pitchFamily="34" charset="0"/>
                <a:ea typeface="Times New Roman" panose="02020603050405020304" pitchFamily="18" charset="0"/>
              </a:rPr>
              <a:t>happy:</a:t>
            </a:r>
            <a:endParaRPr lang="en-US" dirty="0">
              <a:latin typeface="Calibri" panose="020F0502020204030204" pitchFamily="34" charset="0"/>
              <a:ea typeface="Times New Roman" panose="02020603050405020304" pitchFamily="18" charset="0"/>
            </a:endParaRPr>
          </a:p>
          <a:p>
            <a:pPr marR="0" lvl="0">
              <a:spcBef>
                <a:spcPts val="0"/>
              </a:spcBef>
              <a:spcAft>
                <a:spcPts val="0"/>
              </a:spcAft>
            </a:pPr>
            <a:r>
              <a:rPr lang="en-US" dirty="0">
                <a:latin typeface="Calibri" panose="020F0502020204030204" pitchFamily="34" charset="0"/>
                <a:ea typeface="Times New Roman" panose="02020603050405020304" pitchFamily="18" charset="0"/>
              </a:rPr>
              <a:t>	</a:t>
            </a:r>
            <a:r>
              <a:rPr lang="en-US" sz="2000" dirty="0">
                <a:latin typeface="Calibri" panose="020F0502020204030204" pitchFamily="34" charset="0"/>
                <a:ea typeface="Times New Roman" panose="02020603050405020304" pitchFamily="18" charset="0"/>
              </a:rPr>
              <a:t>“I feel happy when 	________________.”</a:t>
            </a:r>
          </a:p>
          <a:p>
            <a:pPr marR="0" lvl="0">
              <a:spcBef>
                <a:spcPts val="0"/>
              </a:spcBef>
              <a:spcAft>
                <a:spcPts val="0"/>
              </a:spcAft>
            </a:pPr>
            <a:r>
              <a:rPr lang="en-US" sz="2000" dirty="0">
                <a:latin typeface="Calibri" panose="020F0502020204030204" pitchFamily="34" charset="0"/>
                <a:ea typeface="Times New Roman" panose="02020603050405020304" pitchFamily="18" charset="0"/>
              </a:rPr>
              <a:t>	“__________________ makes me feel happy.”</a:t>
            </a:r>
            <a:endParaRPr lang="en-US" sz="2000" dirty="0">
              <a:effectLst/>
              <a:latin typeface="Times New Roman" panose="02020603050405020304" pitchFamily="18" charset="0"/>
              <a:ea typeface="Times New Roman" panose="02020603050405020304" pitchFamily="18" charset="0"/>
            </a:endParaRPr>
          </a:p>
        </p:txBody>
      </p:sp>
      <p:pic>
        <p:nvPicPr>
          <p:cNvPr id="4" name="Online Media 3" descr="58">
            <a:hlinkClick r:id="" action="ppaction://media"/>
            <a:extLst>
              <a:ext uri="{FF2B5EF4-FFF2-40B4-BE49-F238E27FC236}">
                <a16:creationId xmlns:a16="http://schemas.microsoft.com/office/drawing/2014/main" id="{903698BE-2768-D546-BC8F-EFBD131B03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1212" y="5943600"/>
            <a:ext cx="812800" cy="812800"/>
          </a:xfrm>
          <a:prstGeom prst="rect">
            <a:avLst/>
          </a:prstGeom>
        </p:spPr>
      </p:pic>
    </p:spTree>
    <p:extLst>
      <p:ext uri="{BB962C8B-B14F-4D97-AF65-F5344CB8AC3E}">
        <p14:creationId xmlns:p14="http://schemas.microsoft.com/office/powerpoint/2010/main" val="359559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7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TIPS: VOCABULARY</a:t>
            </a:r>
          </a:p>
        </p:txBody>
      </p:sp>
      <p:sp>
        <p:nvSpPr>
          <p:cNvPr id="3" name="Rectangle 2">
            <a:extLst>
              <a:ext uri="{FF2B5EF4-FFF2-40B4-BE49-F238E27FC236}">
                <a16:creationId xmlns:a16="http://schemas.microsoft.com/office/drawing/2014/main" id="{5F8F61EB-E73E-6A40-A476-5F87696F9B63}"/>
              </a:ext>
            </a:extLst>
          </p:cNvPr>
          <p:cNvSpPr/>
          <p:nvPr/>
        </p:nvSpPr>
        <p:spPr>
          <a:xfrm>
            <a:off x="1493932" y="1828800"/>
            <a:ext cx="8610600" cy="4247317"/>
          </a:xfrm>
          <a:prstGeom prst="rect">
            <a:avLst/>
          </a:prstGeom>
        </p:spPr>
        <p:txBody>
          <a:bodyPr wrap="square">
            <a:spAutoFit/>
          </a:bodyPr>
          <a:lstStyle/>
          <a:p>
            <a:pPr marL="342900" marR="0" lvl="0" indent="-342900">
              <a:spcBef>
                <a:spcPts val="0"/>
              </a:spcBef>
              <a:spcAft>
                <a:spcPts val="0"/>
              </a:spcAft>
              <a:buFont typeface="Symbol" pitchFamily="2" charset="2"/>
              <a:buChar char=""/>
            </a:pPr>
            <a:r>
              <a:rPr lang="en-US" b="1" dirty="0">
                <a:latin typeface="Calibri" panose="020F0502020204030204" pitchFamily="34" charset="0"/>
                <a:ea typeface="Times New Roman" panose="02020603050405020304" pitchFamily="18" charset="0"/>
              </a:rPr>
              <a:t>Use visuals and all the senses. </a:t>
            </a:r>
            <a:r>
              <a:rPr lang="en-US" dirty="0">
                <a:latin typeface="Calibri" panose="020F0502020204030204" pitchFamily="34" charset="0"/>
                <a:ea typeface="Times New Roman" panose="02020603050405020304" pitchFamily="18" charset="0"/>
              </a:rPr>
              <a:t>When you teach a new word, show a picture. If you teach the word </a:t>
            </a:r>
            <a:r>
              <a:rPr lang="en-US" i="1" dirty="0">
                <a:latin typeface="Calibri" panose="020F0502020204030204" pitchFamily="34" charset="0"/>
                <a:ea typeface="Times New Roman" panose="02020603050405020304" pitchFamily="18" charset="0"/>
              </a:rPr>
              <a:t>bug</a:t>
            </a:r>
            <a:r>
              <a:rPr lang="en-US" dirty="0">
                <a:latin typeface="Calibri" panose="020F0502020204030204" pitchFamily="34" charset="0"/>
                <a:ea typeface="Times New Roman" panose="02020603050405020304" pitchFamily="18" charset="0"/>
              </a:rPr>
              <a:t>, show students a picture of one or bring one in! If you teach the word </a:t>
            </a:r>
            <a:r>
              <a:rPr lang="en-US" i="1" dirty="0">
                <a:latin typeface="Calibri" panose="020F0502020204030204" pitchFamily="34" charset="0"/>
                <a:ea typeface="Times New Roman" panose="02020603050405020304" pitchFamily="18" charset="0"/>
              </a:rPr>
              <a:t>happy,</a:t>
            </a:r>
            <a:r>
              <a:rPr lang="en-US" dirty="0">
                <a:latin typeface="Calibri" panose="020F0502020204030204" pitchFamily="34" charset="0"/>
                <a:ea typeface="Times New Roman" panose="02020603050405020304" pitchFamily="18" charset="0"/>
              </a:rPr>
              <a:t> show them what happiness looks like. Have them act it out. Use your body, face and senses whenever you can.</a:t>
            </a:r>
            <a:endParaRPr lang="en-US" sz="1600" dirty="0">
              <a:latin typeface="Times New Roman" panose="02020603050405020304" pitchFamily="18" charset="0"/>
              <a:ea typeface="Times New Roman" panose="02020603050405020304" pitchFamily="18" charset="0"/>
            </a:endParaRPr>
          </a:p>
          <a:p>
            <a:r>
              <a:rPr lang="en-US" dirty="0">
                <a:latin typeface="Calibri" panose="020F050202020403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b="1" dirty="0">
                <a:latin typeface="Calibri" panose="020F0502020204030204" pitchFamily="34" charset="0"/>
                <a:ea typeface="Times New Roman" panose="02020603050405020304" pitchFamily="18" charset="0"/>
              </a:rPr>
              <a:t>Once you teach a new word, use if often.</a:t>
            </a:r>
            <a:r>
              <a:rPr lang="en-US" dirty="0">
                <a:latin typeface="Calibri" panose="020F0502020204030204" pitchFamily="34" charset="0"/>
                <a:ea typeface="Times New Roman" panose="02020603050405020304" pitchFamily="18" charset="0"/>
              </a:rPr>
              <a:t> The more students use a new word, the more likely they are to learn and remember it. Use it many ways. </a:t>
            </a:r>
            <a:endParaRPr lang="en-US" sz="1600" dirty="0">
              <a:latin typeface="Times New Roman" panose="02020603050405020304" pitchFamily="18" charset="0"/>
              <a:ea typeface="Times New Roman" panose="02020603050405020304" pitchFamily="18" charset="0"/>
            </a:endParaRPr>
          </a:p>
          <a:p>
            <a:r>
              <a:rPr lang="en-US" dirty="0">
                <a:latin typeface="Calibri" panose="020F050202020403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b="1" dirty="0">
                <a:latin typeface="Calibri" panose="020F0502020204030204" pitchFamily="34" charset="0"/>
                <a:ea typeface="Times New Roman" panose="02020603050405020304" pitchFamily="18" charset="0"/>
              </a:rPr>
              <a:t>Use vocabulary across content.</a:t>
            </a:r>
            <a:r>
              <a:rPr lang="en-US" dirty="0">
                <a:latin typeface="Calibri" panose="020F0502020204030204" pitchFamily="34" charset="0"/>
                <a:ea typeface="Times New Roman" panose="02020603050405020304" pitchFamily="18" charset="0"/>
              </a:rPr>
              <a:t> If you teach other subjects, such as math and life skills, use the English words in those classes too. The more students use new words in different situations, the more likely they are to learn them. </a:t>
            </a:r>
            <a:endParaRPr lang="en-US" sz="16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dirty="0">
                <a:latin typeface="Calibri" panose="020F050202020403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b="1" dirty="0">
                <a:latin typeface="Calibri" panose="020F0502020204030204" pitchFamily="34" charset="0"/>
                <a:ea typeface="Times New Roman" panose="02020603050405020304" pitchFamily="18" charset="0"/>
              </a:rPr>
              <a:t>Finish the new word lesson with a question or quick activity. </a:t>
            </a:r>
            <a:r>
              <a:rPr lang="en-US" dirty="0">
                <a:latin typeface="Calibri" panose="020F0502020204030204" pitchFamily="34" charset="0"/>
                <a:ea typeface="Times New Roman" panose="02020603050405020304" pitchFamily="18" charset="0"/>
              </a:rPr>
              <a:t>If </a:t>
            </a:r>
            <a:r>
              <a:rPr lang="en-US" b="1" i="1" dirty="0">
                <a:latin typeface="Calibri" panose="020F0502020204030204" pitchFamily="34" charset="0"/>
                <a:ea typeface="Times New Roman" panose="02020603050405020304" pitchFamily="18" charset="0"/>
              </a:rPr>
              <a:t>anger</a:t>
            </a:r>
            <a:r>
              <a:rPr lang="en-US" dirty="0">
                <a:latin typeface="Calibri" panose="020F0502020204030204" pitchFamily="34" charset="0"/>
                <a:ea typeface="Times New Roman" panose="02020603050405020304" pitchFamily="18" charset="0"/>
              </a:rPr>
              <a:t> is the new word, you could ask, “What do people look like when they are </a:t>
            </a:r>
            <a:r>
              <a:rPr lang="en-US" b="1" i="1" dirty="0">
                <a:latin typeface="Calibri" panose="020F0502020204030204" pitchFamily="34" charset="0"/>
                <a:ea typeface="Times New Roman" panose="02020603050405020304" pitchFamily="18" charset="0"/>
              </a:rPr>
              <a:t>angry</a:t>
            </a:r>
            <a:r>
              <a:rPr lang="en-US" dirty="0">
                <a:latin typeface="Calibri" panose="020F0502020204030204" pitchFamily="34" charset="0"/>
                <a:ea typeface="Times New Roman" panose="02020603050405020304" pitchFamily="18" charset="0"/>
              </a:rPr>
              <a:t>? Can you show me?” Then have each student show </a:t>
            </a:r>
            <a:r>
              <a:rPr lang="en-US" b="1" i="1" dirty="0">
                <a:latin typeface="Calibri" panose="020F0502020204030204" pitchFamily="34" charset="0"/>
                <a:ea typeface="Times New Roman" panose="02020603050405020304" pitchFamily="18" charset="0"/>
              </a:rPr>
              <a:t>anger.</a:t>
            </a:r>
            <a:endParaRPr lang="en-US" sz="1600" b="1" i="1" dirty="0">
              <a:effectLst/>
              <a:latin typeface="Times New Roman" panose="02020603050405020304" pitchFamily="18" charset="0"/>
              <a:ea typeface="Times New Roman" panose="02020603050405020304" pitchFamily="18" charset="0"/>
            </a:endParaRPr>
          </a:p>
        </p:txBody>
      </p:sp>
      <p:pic>
        <p:nvPicPr>
          <p:cNvPr id="4" name="Online Media 3" descr="59">
            <a:hlinkClick r:id="" action="ppaction://media"/>
            <a:extLst>
              <a:ext uri="{FF2B5EF4-FFF2-40B4-BE49-F238E27FC236}">
                <a16:creationId xmlns:a16="http://schemas.microsoft.com/office/drawing/2014/main" id="{0C867EAB-A070-2E43-A28E-329E489D496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1212" y="5943600"/>
            <a:ext cx="812800" cy="812800"/>
          </a:xfrm>
          <a:prstGeom prst="rect">
            <a:avLst/>
          </a:prstGeom>
        </p:spPr>
      </p:pic>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2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STRATEGY</a:t>
            </a:r>
            <a:br>
              <a:rPr lang="en-US" dirty="0"/>
            </a:br>
            <a:r>
              <a:rPr lang="en-US" b="1" dirty="0"/>
              <a:t>First Teach Important Words &amp; Ideas</a:t>
            </a:r>
            <a:endParaRPr lang="en-US" dirty="0"/>
          </a:p>
        </p:txBody>
      </p:sp>
      <p:sp>
        <p:nvSpPr>
          <p:cNvPr id="4" name="Text Placeholder 3"/>
          <p:cNvSpPr>
            <a:spLocks noGrp="1"/>
          </p:cNvSpPr>
          <p:nvPr>
            <p:ph type="body" sz="half" idx="2"/>
          </p:nvPr>
        </p:nvSpPr>
        <p:spPr>
          <a:xfrm>
            <a:off x="1293812" y="3733800"/>
            <a:ext cx="2743200" cy="1653988"/>
          </a:xfrm>
        </p:spPr>
        <p:txBody>
          <a:bodyPr>
            <a:normAutofit/>
          </a:bodyPr>
          <a:lstStyle/>
          <a:p>
            <a:r>
              <a:rPr lang="en-US" b="1" u="sng" dirty="0"/>
              <a:t>When to Use </a:t>
            </a:r>
          </a:p>
          <a:p>
            <a:r>
              <a:rPr lang="en-US" dirty="0"/>
              <a:t>Use this strategy </a:t>
            </a:r>
            <a:r>
              <a:rPr lang="en-US" b="1" dirty="0"/>
              <a:t>before</a:t>
            </a:r>
            <a:r>
              <a:rPr lang="en-US" dirty="0"/>
              <a:t> a reading lesson. </a:t>
            </a:r>
          </a:p>
          <a:p>
            <a:r>
              <a:rPr lang="en-US" dirty="0"/>
              <a:t>Use this with the whole class. </a:t>
            </a:r>
          </a:p>
        </p:txBody>
      </p:sp>
      <p:sp>
        <p:nvSpPr>
          <p:cNvPr id="6" name="Content Placeholder 5"/>
          <p:cNvSpPr>
            <a:spLocks noGrp="1"/>
          </p:cNvSpPr>
          <p:nvPr>
            <p:ph idx="1"/>
          </p:nvPr>
        </p:nvSpPr>
        <p:spPr>
          <a:xfrm>
            <a:off x="4710022" y="1905000"/>
            <a:ext cx="5803990" cy="4038600"/>
          </a:xfrm>
        </p:spPr>
        <p:txBody>
          <a:bodyPr/>
          <a:lstStyle/>
          <a:p>
            <a:pPr marL="0" indent="0">
              <a:buNone/>
            </a:pPr>
            <a:r>
              <a:rPr lang="en-US" dirty="0"/>
              <a:t>Before reading a story, your students should understand the words and ideas. </a:t>
            </a:r>
          </a:p>
          <a:p>
            <a:pPr marL="0" indent="0">
              <a:buNone/>
            </a:pPr>
            <a:r>
              <a:rPr lang="en-US" b="1" u="sng" dirty="0"/>
              <a:t>How to Use</a:t>
            </a:r>
          </a:p>
          <a:p>
            <a:r>
              <a:rPr lang="en-US" dirty="0"/>
              <a:t>Make a vocabulary list for key words in the text. Post them in the classroom. </a:t>
            </a:r>
          </a:p>
          <a:p>
            <a:r>
              <a:rPr lang="en-US" dirty="0"/>
              <a:t>Say them with the students. </a:t>
            </a:r>
          </a:p>
          <a:p>
            <a:r>
              <a:rPr lang="en-US" dirty="0"/>
              <a:t>Talk about the meanings. </a:t>
            </a:r>
          </a:p>
          <a:p>
            <a:r>
              <a:rPr lang="en-US" dirty="0"/>
              <a:t>Also explain any new ideas in the story.</a:t>
            </a:r>
          </a:p>
          <a:p>
            <a:endParaRPr lang="en-US" dirty="0"/>
          </a:p>
        </p:txBody>
      </p:sp>
    </p:spTree>
    <p:extLst>
      <p:ext uri="{BB962C8B-B14F-4D97-AF65-F5344CB8AC3E}">
        <p14:creationId xmlns:p14="http://schemas.microsoft.com/office/powerpoint/2010/main" val="367928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STRATEGY</a:t>
            </a:r>
            <a:br>
              <a:rPr lang="en-US" dirty="0"/>
            </a:br>
            <a:r>
              <a:rPr lang="en-US" b="1" dirty="0"/>
              <a:t>Active Read-Aloud</a:t>
            </a:r>
            <a:endParaRPr lang="en-US" dirty="0"/>
          </a:p>
        </p:txBody>
      </p:sp>
      <p:sp>
        <p:nvSpPr>
          <p:cNvPr id="4" name="Text Placeholder 3"/>
          <p:cNvSpPr>
            <a:spLocks noGrp="1"/>
          </p:cNvSpPr>
          <p:nvPr>
            <p:ph type="body" sz="half" idx="2"/>
          </p:nvPr>
        </p:nvSpPr>
        <p:spPr>
          <a:xfrm>
            <a:off x="1293812" y="3763962"/>
            <a:ext cx="2743200" cy="2819400"/>
          </a:xfrm>
        </p:spPr>
        <p:txBody>
          <a:bodyPr>
            <a:normAutofit/>
          </a:bodyPr>
          <a:lstStyle/>
          <a:p>
            <a:r>
              <a:rPr lang="en-US" b="1" u="sng" dirty="0"/>
              <a:t>When to Use </a:t>
            </a:r>
          </a:p>
          <a:p>
            <a:r>
              <a:rPr lang="en-US" dirty="0"/>
              <a:t>This strategy can be used for both Vocabulary and Comprehension. </a:t>
            </a:r>
          </a:p>
          <a:p>
            <a:r>
              <a:rPr lang="en-US" dirty="0"/>
              <a:t>Use this strategy </a:t>
            </a:r>
            <a:r>
              <a:rPr lang="en-US" b="1" dirty="0"/>
              <a:t>before</a:t>
            </a:r>
            <a:r>
              <a:rPr lang="en-US" dirty="0"/>
              <a:t> and </a:t>
            </a:r>
            <a:r>
              <a:rPr lang="en-US" b="1" dirty="0"/>
              <a:t>after </a:t>
            </a:r>
            <a:r>
              <a:rPr lang="en-US" dirty="0"/>
              <a:t>a reading lesson. </a:t>
            </a:r>
          </a:p>
          <a:p>
            <a:r>
              <a:rPr lang="en-US" dirty="0"/>
              <a:t>Use this with the whole class. </a:t>
            </a:r>
          </a:p>
          <a:p>
            <a:endParaRPr lang="en-US" dirty="0"/>
          </a:p>
        </p:txBody>
      </p:sp>
      <p:sp>
        <p:nvSpPr>
          <p:cNvPr id="6" name="Content Placeholder 5"/>
          <p:cNvSpPr>
            <a:spLocks noGrp="1"/>
          </p:cNvSpPr>
          <p:nvPr>
            <p:ph idx="1"/>
          </p:nvPr>
        </p:nvSpPr>
        <p:spPr>
          <a:xfrm>
            <a:off x="4494212" y="1905000"/>
            <a:ext cx="6172200" cy="4038600"/>
          </a:xfrm>
        </p:spPr>
        <p:txBody>
          <a:bodyPr>
            <a:normAutofit fontScale="70000" lnSpcReduction="20000"/>
          </a:bodyPr>
          <a:lstStyle/>
          <a:p>
            <a:pPr marL="0" indent="0">
              <a:buNone/>
            </a:pPr>
            <a:r>
              <a:rPr lang="en-US" sz="2900" b="1" u="sng" dirty="0"/>
              <a:t>How to Use Active Read-Aloud</a:t>
            </a:r>
            <a:endParaRPr lang="en-US" sz="2900" b="1" dirty="0"/>
          </a:p>
          <a:p>
            <a:r>
              <a:rPr lang="en-US" dirty="0"/>
              <a:t>When reading aloud to your class, ask questions about a new or important word. Let them answer in whatever language they want. </a:t>
            </a:r>
          </a:p>
          <a:p>
            <a:r>
              <a:rPr lang="en-US" dirty="0"/>
              <a:t>Correct or add to the students' answers. </a:t>
            </a:r>
          </a:p>
          <a:p>
            <a:pPr marL="301752" lvl="1" indent="0">
              <a:buNone/>
            </a:pPr>
            <a:r>
              <a:rPr lang="en-US" dirty="0"/>
              <a:t>Teacher: ”What does it mean to </a:t>
            </a:r>
            <a:r>
              <a:rPr lang="en-US" i="1" dirty="0"/>
              <a:t>hate </a:t>
            </a:r>
            <a:r>
              <a:rPr lang="en-US" dirty="0"/>
              <a:t>somebody?”</a:t>
            </a:r>
          </a:p>
          <a:p>
            <a:pPr marL="301752" lvl="1" indent="0">
              <a:buNone/>
            </a:pPr>
            <a:r>
              <a:rPr lang="en-US" dirty="0"/>
              <a:t>Student:  ”You don’t like them.”</a:t>
            </a:r>
          </a:p>
          <a:p>
            <a:pPr marL="301752" lvl="1" indent="0">
              <a:buNone/>
            </a:pPr>
            <a:r>
              <a:rPr lang="en-US" dirty="0"/>
              <a:t>Patricia:  ”Yes. But a little or a lot?”</a:t>
            </a:r>
          </a:p>
          <a:p>
            <a:pPr marL="301752" lvl="1" indent="0">
              <a:buNone/>
            </a:pPr>
            <a:r>
              <a:rPr lang="en-US" dirty="0"/>
              <a:t>Student:  ”A lot. You don’t like them a lot.”</a:t>
            </a:r>
          </a:p>
          <a:p>
            <a:r>
              <a:rPr lang="en-US" dirty="0"/>
              <a:t>Explain the meaning of the word. Give a definition, synonyms and examples. </a:t>
            </a:r>
          </a:p>
          <a:p>
            <a:r>
              <a:rPr lang="en-US" dirty="0"/>
              <a:t>Use visuals. Teachers can use their faces, objects, pictures, sounds, or physical movements to show word meaning while they read aloud. (This does not stop the story as much as the others.)</a:t>
            </a:r>
          </a:p>
          <a:p>
            <a:endParaRPr lang="en-US" dirty="0"/>
          </a:p>
        </p:txBody>
      </p:sp>
    </p:spTree>
    <p:extLst>
      <p:ext uri="{BB962C8B-B14F-4D97-AF65-F5344CB8AC3E}">
        <p14:creationId xmlns:p14="http://schemas.microsoft.com/office/powerpoint/2010/main" val="174994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STRATEGY</a:t>
            </a:r>
            <a:br>
              <a:rPr lang="en-US" dirty="0"/>
            </a:br>
            <a:r>
              <a:rPr lang="en-US" b="1" dirty="0"/>
              <a:t>Word Map</a:t>
            </a:r>
            <a:endParaRPr lang="en-US" dirty="0"/>
          </a:p>
        </p:txBody>
      </p:sp>
      <p:sp>
        <p:nvSpPr>
          <p:cNvPr id="3" name="Rectangle 2">
            <a:extLst>
              <a:ext uri="{FF2B5EF4-FFF2-40B4-BE49-F238E27FC236}">
                <a16:creationId xmlns:a16="http://schemas.microsoft.com/office/drawing/2014/main" id="{00421CBC-734A-BF49-9852-5BF907DBD347}"/>
              </a:ext>
            </a:extLst>
          </p:cNvPr>
          <p:cNvSpPr/>
          <p:nvPr/>
        </p:nvSpPr>
        <p:spPr>
          <a:xfrm>
            <a:off x="4833283" y="3134618"/>
            <a:ext cx="5985530" cy="2893100"/>
          </a:xfrm>
          <a:prstGeom prst="rect">
            <a:avLst/>
          </a:prstGeom>
        </p:spPr>
        <p:txBody>
          <a:bodyPr wrap="square">
            <a:spAutoFit/>
          </a:bodyPr>
          <a:lstStyle/>
          <a:p>
            <a:r>
              <a:rPr lang="en-US" sz="2000" dirty="0">
                <a:latin typeface="Calibri" panose="020F0502020204030204" pitchFamily="34" charset="0"/>
                <a:ea typeface="Times New Roman" panose="02020603050405020304" pitchFamily="18" charset="0"/>
              </a:rPr>
              <a:t> </a:t>
            </a:r>
            <a:r>
              <a:rPr lang="en-US" sz="2000" b="1" u="sng" dirty="0">
                <a:latin typeface="Calibri" panose="020F0502020204030204" pitchFamily="34" charset="0"/>
                <a:ea typeface="Times New Roman" panose="02020603050405020304" pitchFamily="18" charset="0"/>
              </a:rPr>
              <a:t>How to Use a Word Map</a:t>
            </a:r>
            <a:endParaRPr lang="en-US" sz="1600" b="1"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Calibri" panose="020F0502020204030204" pitchFamily="34" charset="0"/>
                <a:ea typeface="Times New Roman" panose="02020603050405020304" pitchFamily="18" charset="0"/>
              </a:rPr>
              <a:t>On the board or paper, write the new word in the middle of the map. </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Calibri" panose="020F0502020204030204" pitchFamily="34" charset="0"/>
                <a:ea typeface="Times New Roman" panose="02020603050405020304" pitchFamily="18" charset="0"/>
              </a:rPr>
              <a:t>Tell students to think about the word. </a:t>
            </a:r>
          </a:p>
          <a:p>
            <a:pPr marL="342900" marR="0" lvl="0" indent="-342900">
              <a:spcBef>
                <a:spcPts val="0"/>
              </a:spcBef>
              <a:spcAft>
                <a:spcPts val="0"/>
              </a:spcAft>
              <a:buFont typeface="+mj-lt"/>
              <a:buAutoNum type="arabicPeriod"/>
            </a:pPr>
            <a:r>
              <a:rPr lang="en-US" dirty="0">
                <a:latin typeface="Calibri" panose="020F0502020204030204" pitchFamily="34" charset="0"/>
                <a:ea typeface="Times New Roman" panose="02020603050405020304" pitchFamily="18" charset="0"/>
              </a:rPr>
              <a:t>Then, they fill in the rest of the map with a definition, sample sentences, related words (</a:t>
            </a:r>
            <a:r>
              <a:rPr lang="en-US" i="1" dirty="0">
                <a:latin typeface="Calibri" panose="020F0502020204030204" pitchFamily="34" charset="0"/>
                <a:ea typeface="Times New Roman" panose="02020603050405020304" pitchFamily="18" charset="0"/>
              </a:rPr>
              <a:t>synonyms</a:t>
            </a:r>
            <a:r>
              <a:rPr lang="en-US" dirty="0">
                <a:latin typeface="Calibri" panose="020F0502020204030204" pitchFamily="34" charset="0"/>
                <a:ea typeface="Times New Roman" panose="02020603050405020304" pitchFamily="18" charset="0"/>
              </a:rPr>
              <a:t>), unrelated words (</a:t>
            </a:r>
            <a:r>
              <a:rPr lang="en-US" i="1" dirty="0">
                <a:latin typeface="Calibri" panose="020F0502020204030204" pitchFamily="34" charset="0"/>
                <a:ea typeface="Times New Roman" panose="02020603050405020304" pitchFamily="18" charset="0"/>
              </a:rPr>
              <a:t>antonyms),</a:t>
            </a:r>
            <a:r>
              <a:rPr lang="en-US" dirty="0">
                <a:latin typeface="Calibri" panose="020F0502020204030204" pitchFamily="34" charset="0"/>
                <a:ea typeface="Times New Roman" panose="02020603050405020304" pitchFamily="18" charset="0"/>
              </a:rPr>
              <a:t> and a picture (or many pictures) to explain this new word. </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Calibri" panose="020F0502020204030204" pitchFamily="34" charset="0"/>
                <a:ea typeface="Times New Roman" panose="02020603050405020304" pitchFamily="18" charset="0"/>
              </a:rPr>
              <a:t>Do this as a whole class or in small groups. Help your class as they work. </a:t>
            </a:r>
            <a:endParaRPr lang="en-US" sz="16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7B1132D-78D6-BB46-81C2-D79C8C3C23E3}"/>
              </a:ext>
            </a:extLst>
          </p:cNvPr>
          <p:cNvSpPr txBox="1"/>
          <p:nvPr/>
        </p:nvSpPr>
        <p:spPr>
          <a:xfrm>
            <a:off x="1218919" y="1799510"/>
            <a:ext cx="9525000" cy="830997"/>
          </a:xfrm>
          <a:prstGeom prst="rect">
            <a:avLst/>
          </a:prstGeom>
          <a:noFill/>
        </p:spPr>
        <p:txBody>
          <a:bodyPr wrap="square" rtlCol="0">
            <a:spAutoFit/>
          </a:bodyPr>
          <a:lstStyle/>
          <a:p>
            <a:r>
              <a:rPr lang="en-US" sz="2400" spc="-10" dirty="0">
                <a:latin typeface="Calibri" panose="020F0502020204030204" pitchFamily="34" charset="0"/>
                <a:ea typeface="Times New Roman" panose="02020603050405020304" pitchFamily="18" charset="0"/>
              </a:rPr>
              <a:t>A Word Map is like a picture. It organizes information in a visual way. Word Maps help students to think about new words in different ways. </a:t>
            </a:r>
            <a:endParaRPr lang="en-US" sz="2000" dirty="0">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C8BD6D80-0F65-774E-AB11-9E77E53B5E18}"/>
              </a:ext>
            </a:extLst>
          </p:cNvPr>
          <p:cNvSpPr txBox="1"/>
          <p:nvPr/>
        </p:nvSpPr>
        <p:spPr>
          <a:xfrm>
            <a:off x="1255431" y="4167710"/>
            <a:ext cx="2741893" cy="1865126"/>
          </a:xfrm>
          <a:prstGeom prst="rect">
            <a:avLst/>
          </a:prstGeom>
          <a:noFill/>
        </p:spPr>
        <p:txBody>
          <a:bodyPr wrap="square" rtlCol="0">
            <a:spAutoFit/>
          </a:bodyPr>
          <a:lstStyle/>
          <a:p>
            <a:pPr>
              <a:lnSpc>
                <a:spcPct val="90000"/>
              </a:lnSpc>
            </a:pPr>
            <a:r>
              <a:rPr lang="en-US" sz="1600" b="1" u="sng" dirty="0"/>
              <a:t>When to Use</a:t>
            </a:r>
          </a:p>
          <a:p>
            <a:pPr>
              <a:lnSpc>
                <a:spcPct val="90000"/>
              </a:lnSpc>
            </a:pPr>
            <a:endParaRPr lang="en-US" sz="1600" dirty="0"/>
          </a:p>
          <a:p>
            <a:pPr>
              <a:lnSpc>
                <a:spcPct val="90000"/>
              </a:lnSpc>
            </a:pPr>
            <a:r>
              <a:rPr lang="en-US" sz="1600" dirty="0"/>
              <a:t>Use Word Maps before, during and after reading. </a:t>
            </a:r>
          </a:p>
          <a:p>
            <a:pPr>
              <a:lnSpc>
                <a:spcPct val="90000"/>
              </a:lnSpc>
            </a:pPr>
            <a:endParaRPr lang="en-US" sz="1600" dirty="0"/>
          </a:p>
          <a:p>
            <a:pPr>
              <a:lnSpc>
                <a:spcPct val="90000"/>
              </a:lnSpc>
            </a:pPr>
            <a:r>
              <a:rPr lang="en-US" sz="1600" dirty="0"/>
              <a:t>Use Word Maps with the whole class, in small groups or with individual students. </a:t>
            </a:r>
          </a:p>
        </p:txBody>
      </p:sp>
    </p:spTree>
    <p:extLst>
      <p:ext uri="{BB962C8B-B14F-4D97-AF65-F5344CB8AC3E}">
        <p14:creationId xmlns:p14="http://schemas.microsoft.com/office/powerpoint/2010/main" val="11605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VOCABULARY</a:t>
            </a:r>
            <a:br>
              <a:rPr lang="en-US" dirty="0"/>
            </a:br>
            <a:r>
              <a:rPr lang="en-US" dirty="0"/>
              <a:t>Word Map</a:t>
            </a:r>
          </a:p>
        </p:txBody>
      </p:sp>
      <p:grpSp>
        <p:nvGrpSpPr>
          <p:cNvPr id="21" name="Group 20">
            <a:extLst>
              <a:ext uri="{FF2B5EF4-FFF2-40B4-BE49-F238E27FC236}">
                <a16:creationId xmlns:a16="http://schemas.microsoft.com/office/drawing/2014/main" id="{B673D4E7-F486-9E4C-A87B-C33B0FA18F59}"/>
              </a:ext>
            </a:extLst>
          </p:cNvPr>
          <p:cNvGrpSpPr/>
          <p:nvPr/>
        </p:nvGrpSpPr>
        <p:grpSpPr>
          <a:xfrm>
            <a:off x="6074895" y="2133600"/>
            <a:ext cx="5706746" cy="3937002"/>
            <a:chOff x="3656012" y="2286000"/>
            <a:chExt cx="5706746" cy="3937002"/>
          </a:xfrm>
        </p:grpSpPr>
        <p:grpSp>
          <p:nvGrpSpPr>
            <p:cNvPr id="3" name="Group 2">
              <a:extLst>
                <a:ext uri="{FF2B5EF4-FFF2-40B4-BE49-F238E27FC236}">
                  <a16:creationId xmlns:a16="http://schemas.microsoft.com/office/drawing/2014/main" id="{78AAB80A-3A28-0840-BEB7-89036F43FC34}"/>
                </a:ext>
              </a:extLst>
            </p:cNvPr>
            <p:cNvGrpSpPr/>
            <p:nvPr/>
          </p:nvGrpSpPr>
          <p:grpSpPr>
            <a:xfrm>
              <a:off x="3656012" y="2286000"/>
              <a:ext cx="5706746" cy="3937002"/>
              <a:chOff x="-65999" y="-143750"/>
              <a:chExt cx="6961166" cy="5700318"/>
            </a:xfrm>
          </p:grpSpPr>
          <p:sp>
            <p:nvSpPr>
              <p:cNvPr id="4" name="Text Box 162">
                <a:extLst>
                  <a:ext uri="{FF2B5EF4-FFF2-40B4-BE49-F238E27FC236}">
                    <a16:creationId xmlns:a16="http://schemas.microsoft.com/office/drawing/2014/main" id="{026578BD-465C-3045-BCB5-4DE105A6C965}"/>
                  </a:ext>
                </a:extLst>
              </p:cNvPr>
              <p:cNvSpPr txBox="1"/>
              <p:nvPr/>
            </p:nvSpPr>
            <p:spPr>
              <a:xfrm>
                <a:off x="-65999" y="-115694"/>
                <a:ext cx="3020848" cy="66856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bg1"/>
                    </a:solidFill>
                    <a:effectLst/>
                    <a:latin typeface="Times New Roman" panose="02020603050405020304" pitchFamily="18" charset="0"/>
                    <a:ea typeface="Times New Roman" panose="02020603050405020304" pitchFamily="18" charset="0"/>
                  </a:rPr>
                  <a:t>hot, far, gas, summer, burn</a:t>
                </a:r>
                <a:endParaRPr lang="en-US" sz="1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solidFill>
                      <a:schemeClr val="bg1"/>
                    </a:solidFill>
                    <a:effectLst/>
                    <a:latin typeface="Times New Roman" panose="02020603050405020304" pitchFamily="18"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9FEDD1F6-D216-FB42-8F91-65AF51998871}"/>
                  </a:ext>
                </a:extLst>
              </p:cNvPr>
              <p:cNvSpPr/>
              <p:nvPr/>
            </p:nvSpPr>
            <p:spPr>
              <a:xfrm>
                <a:off x="1931923" y="1418844"/>
                <a:ext cx="2438400" cy="150685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200">
                    <a:ln>
                      <a:noFill/>
                    </a:ln>
                    <a:solidFill>
                      <a:srgbClr val="000000"/>
                    </a:solidFill>
                    <a:effectLst>
                      <a:outerShdw blurRad="50800" dist="38100" dir="2700000" algn="tl">
                        <a:srgbClr val="000000">
                          <a:alpha val="40000"/>
                        </a:srgbClr>
                      </a:outerShdw>
                    </a:effectLst>
                    <a:latin typeface="Times New Roman" panose="02020603050405020304" pitchFamily="18" charset="0"/>
                    <a:ea typeface="Times New Roman" panose="02020603050405020304" pitchFamily="18" charset="0"/>
                  </a:rPr>
                  <a:t>sun</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sp>
            <p:nvSpPr>
              <p:cNvPr id="6" name="Text Box 164">
                <a:extLst>
                  <a:ext uri="{FF2B5EF4-FFF2-40B4-BE49-F238E27FC236}">
                    <a16:creationId xmlns:a16="http://schemas.microsoft.com/office/drawing/2014/main" id="{67E54932-8BEA-E045-A294-F53465E01AF0}"/>
                  </a:ext>
                </a:extLst>
              </p:cNvPr>
              <p:cNvSpPr txBox="1"/>
              <p:nvPr/>
            </p:nvSpPr>
            <p:spPr>
              <a:xfrm>
                <a:off x="3357629" y="-143750"/>
                <a:ext cx="3315187" cy="69653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bg1"/>
                    </a:solidFill>
                    <a:effectLst/>
                    <a:latin typeface="Times New Roman" panose="02020603050405020304" pitchFamily="18" charset="0"/>
                    <a:ea typeface="Times New Roman" panose="02020603050405020304" pitchFamily="18" charset="0"/>
                  </a:rPr>
                  <a:t>cold, near, winter, coat, snow</a:t>
                </a:r>
                <a:endParaRPr lang="en-US" sz="1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solidFill>
                      <a:schemeClr val="bg1"/>
                    </a:solidFill>
                    <a:effectLst/>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5BEEA9FA-5DC9-8A49-ABEA-26E166C94E2E}"/>
                  </a:ext>
                </a:extLst>
              </p:cNvPr>
              <p:cNvCxnSpPr/>
              <p:nvPr/>
            </p:nvCxnSpPr>
            <p:spPr>
              <a:xfrm flipH="1" flipV="1">
                <a:off x="2109551" y="1241843"/>
                <a:ext cx="440037" cy="338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D1C4F00-0079-514D-8A1B-58E7F145CB35}"/>
                  </a:ext>
                </a:extLst>
              </p:cNvPr>
              <p:cNvCxnSpPr/>
              <p:nvPr/>
            </p:nvCxnSpPr>
            <p:spPr>
              <a:xfrm flipV="1">
                <a:off x="3893083" y="1241839"/>
                <a:ext cx="256408" cy="338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601BF49-9173-2A43-A3CA-D17BBF2072E8}"/>
                  </a:ext>
                </a:extLst>
              </p:cNvPr>
              <p:cNvSpPr/>
              <p:nvPr/>
            </p:nvSpPr>
            <p:spPr>
              <a:xfrm>
                <a:off x="75025" y="2950166"/>
                <a:ext cx="2504228" cy="20287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1600">
                  <a:effectLst/>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B76688A2-3EF4-BB4C-8192-03203FFB3420}"/>
                  </a:ext>
                </a:extLst>
              </p:cNvPr>
              <p:cNvCxnSpPr/>
              <p:nvPr/>
            </p:nvCxnSpPr>
            <p:spPr>
              <a:xfrm flipH="1">
                <a:off x="2194441" y="2845554"/>
                <a:ext cx="355168" cy="399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 Box 169">
                <a:extLst>
                  <a:ext uri="{FF2B5EF4-FFF2-40B4-BE49-F238E27FC236}">
                    <a16:creationId xmlns:a16="http://schemas.microsoft.com/office/drawing/2014/main" id="{CA2AF24B-D54D-6A43-8BC8-8403FB6711FF}"/>
                  </a:ext>
                </a:extLst>
              </p:cNvPr>
              <p:cNvSpPr txBox="1"/>
              <p:nvPr/>
            </p:nvSpPr>
            <p:spPr>
              <a:xfrm>
                <a:off x="-65999" y="4992870"/>
                <a:ext cx="2878666" cy="563698"/>
              </a:xfrm>
              <a:prstGeom prst="rect">
                <a:avLst/>
              </a:prstGeom>
              <a:solidFill>
                <a:schemeClr val="lt1"/>
              </a:solidFill>
              <a:ln w="6350">
                <a:solidFill>
                  <a:prstClr val="black"/>
                </a:solidFill>
                <a:prstDash val="sys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i="1" dirty="0">
                    <a:ln>
                      <a:noFill/>
                    </a:ln>
                    <a:solidFill>
                      <a:schemeClr val="bg1"/>
                    </a:solidFill>
                    <a:effectLst/>
                    <a:latin typeface="Times New Roman" panose="02020603050405020304" pitchFamily="18" charset="0"/>
                    <a:ea typeface="Times New Roman" panose="02020603050405020304" pitchFamily="18" charset="0"/>
                  </a:rPr>
                  <a:t>picture of the sun</a:t>
                </a:r>
                <a:endParaRPr lang="en-US" sz="1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i="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12" name="Text Box 170">
                <a:extLst>
                  <a:ext uri="{FF2B5EF4-FFF2-40B4-BE49-F238E27FC236}">
                    <a16:creationId xmlns:a16="http://schemas.microsoft.com/office/drawing/2014/main" id="{65FEBF06-1135-DE47-8120-A1971D2CAF47}"/>
                  </a:ext>
                </a:extLst>
              </p:cNvPr>
              <p:cNvSpPr txBox="1"/>
              <p:nvPr/>
            </p:nvSpPr>
            <p:spPr>
              <a:xfrm>
                <a:off x="3357628" y="661468"/>
                <a:ext cx="3431732" cy="465803"/>
              </a:xfrm>
              <a:prstGeom prst="rect">
                <a:avLst/>
              </a:prstGeom>
              <a:solidFill>
                <a:schemeClr val="lt1"/>
              </a:solidFill>
              <a:ln w="6350">
                <a:solidFill>
                  <a:prstClr val="black"/>
                </a:solidFill>
                <a:prstDash val="sys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i="1" dirty="0">
                    <a:ln>
                      <a:noFill/>
                    </a:ln>
                    <a:solidFill>
                      <a:schemeClr val="bg1"/>
                    </a:solidFill>
                    <a:effectLst/>
                    <a:latin typeface="Times New Roman" panose="02020603050405020304" pitchFamily="18" charset="0"/>
                    <a:ea typeface="Times New Roman" panose="02020603050405020304" pitchFamily="18" charset="0"/>
                  </a:rPr>
                  <a:t>words NOT related to sun</a:t>
                </a:r>
                <a:endParaRPr lang="en-US" sz="1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i="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13" name="Text Box 171">
                <a:extLst>
                  <a:ext uri="{FF2B5EF4-FFF2-40B4-BE49-F238E27FC236}">
                    <a16:creationId xmlns:a16="http://schemas.microsoft.com/office/drawing/2014/main" id="{CBC0A1DD-FDD1-894D-814B-7EFA47467288}"/>
                  </a:ext>
                </a:extLst>
              </p:cNvPr>
              <p:cNvSpPr txBox="1"/>
              <p:nvPr/>
            </p:nvSpPr>
            <p:spPr>
              <a:xfrm>
                <a:off x="-65999" y="675772"/>
                <a:ext cx="3020827" cy="465804"/>
              </a:xfrm>
              <a:prstGeom prst="rect">
                <a:avLst/>
              </a:prstGeom>
              <a:solidFill>
                <a:schemeClr val="lt1"/>
              </a:solidFill>
              <a:ln w="6350">
                <a:solidFill>
                  <a:prstClr val="black"/>
                </a:solidFill>
                <a:prstDash val="sys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i="1" dirty="0">
                    <a:ln>
                      <a:noFill/>
                    </a:ln>
                    <a:solidFill>
                      <a:schemeClr val="bg1"/>
                    </a:solidFill>
                    <a:effectLst/>
                    <a:latin typeface="Times New Roman" panose="02020603050405020304" pitchFamily="18" charset="0"/>
                    <a:ea typeface="Times New Roman" panose="02020603050405020304" pitchFamily="18" charset="0"/>
                  </a:rPr>
                  <a:t>words related to sun</a:t>
                </a:r>
                <a:endParaRPr lang="en-US" sz="1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i="1" dirty="0">
                    <a:solidFill>
                      <a:schemeClr val="bg1"/>
                    </a:solidFill>
                    <a:effectLst/>
                    <a:latin typeface="Times New Roman" panose="02020603050405020304" pitchFamily="18"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p:txBody>
          </p:sp>
          <p:sp>
            <p:nvSpPr>
              <p:cNvPr id="14" name="Text Box 172">
                <a:extLst>
                  <a:ext uri="{FF2B5EF4-FFF2-40B4-BE49-F238E27FC236}">
                    <a16:creationId xmlns:a16="http://schemas.microsoft.com/office/drawing/2014/main" id="{22BB8974-73B9-6743-8301-74F504523305}"/>
                  </a:ext>
                </a:extLst>
              </p:cNvPr>
              <p:cNvSpPr txBox="1"/>
              <p:nvPr/>
            </p:nvSpPr>
            <p:spPr>
              <a:xfrm>
                <a:off x="3463435" y="3194946"/>
                <a:ext cx="3431732" cy="132204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bg1"/>
                    </a:solidFill>
                    <a:effectLst/>
                    <a:latin typeface="Times New Roman" panose="02020603050405020304" pitchFamily="18" charset="0"/>
                    <a:ea typeface="Times New Roman" panose="02020603050405020304" pitchFamily="18" charset="0"/>
                  </a:rPr>
                  <a:t>I like the sun.</a:t>
                </a:r>
                <a:endParaRPr lang="en-US" sz="1200" dirty="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dirty="0">
                    <a:solidFill>
                      <a:schemeClr val="bg1"/>
                    </a:solidFill>
                    <a:effectLst/>
                    <a:latin typeface="Times New Roman" panose="02020603050405020304" pitchFamily="18" charset="0"/>
                    <a:ea typeface="Times New Roman" panose="02020603050405020304" pitchFamily="18" charset="0"/>
                  </a:rPr>
                  <a:t>The sun is hot.</a:t>
                </a:r>
                <a:endParaRPr lang="en-US" sz="1200" dirty="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dirty="0">
                    <a:solidFill>
                      <a:schemeClr val="bg1"/>
                    </a:solidFill>
                    <a:effectLst/>
                    <a:latin typeface="Times New Roman" panose="02020603050405020304" pitchFamily="18" charset="0"/>
                    <a:ea typeface="Times New Roman" panose="02020603050405020304" pitchFamily="18" charset="0"/>
                  </a:rPr>
                  <a:t>The sun is not near to me.                  </a:t>
                </a:r>
                <a:endParaRPr lang="en-US" sz="1200" dirty="0">
                  <a:solidFill>
                    <a:schemeClr val="bg1"/>
                  </a:solidFill>
                  <a:effectLst/>
                  <a:latin typeface="Times New Roman" panose="02020603050405020304" pitchFamily="18" charset="0"/>
                  <a:ea typeface="Times New Roman" panose="02020603050405020304" pitchFamily="18" charset="0"/>
                </a:endParaRPr>
              </a:p>
            </p:txBody>
          </p:sp>
          <p:sp>
            <p:nvSpPr>
              <p:cNvPr id="15" name="Text Box 173">
                <a:extLst>
                  <a:ext uri="{FF2B5EF4-FFF2-40B4-BE49-F238E27FC236}">
                    <a16:creationId xmlns:a16="http://schemas.microsoft.com/office/drawing/2014/main" id="{9DE527BC-C7C9-1149-9816-84361E8C13B7}"/>
                  </a:ext>
                </a:extLst>
              </p:cNvPr>
              <p:cNvSpPr txBox="1"/>
              <p:nvPr/>
            </p:nvSpPr>
            <p:spPr>
              <a:xfrm>
                <a:off x="3626381" y="4645816"/>
                <a:ext cx="3162979" cy="783419"/>
              </a:xfrm>
              <a:prstGeom prst="rect">
                <a:avLst/>
              </a:prstGeom>
              <a:solidFill>
                <a:schemeClr val="lt1"/>
              </a:solidFill>
              <a:ln w="6350">
                <a:solidFill>
                  <a:prstClr val="black"/>
                </a:solidFill>
                <a:prstDash val="sys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i="1" dirty="0">
                    <a:ln>
                      <a:noFill/>
                    </a:ln>
                    <a:solidFill>
                      <a:schemeClr val="bg1"/>
                    </a:solidFill>
                    <a:effectLst/>
                    <a:latin typeface="Times New Roman" panose="02020603050405020304" pitchFamily="18" charset="0"/>
                    <a:ea typeface="Times New Roman" panose="02020603050405020304" pitchFamily="18" charset="0"/>
                  </a:rPr>
                  <a:t>sentences using the word sun</a:t>
                </a:r>
                <a:endParaRPr lang="en-US" sz="12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i="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41042D1D-8CF8-9240-B525-5989ED5CA261}"/>
                  </a:ext>
                </a:extLst>
              </p:cNvPr>
              <p:cNvCxnSpPr/>
              <p:nvPr/>
            </p:nvCxnSpPr>
            <p:spPr>
              <a:xfrm>
                <a:off x="3785724" y="2845554"/>
                <a:ext cx="281362" cy="313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FCD65E95-FE74-974C-BC7A-30BDB9F95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094" y="4681659"/>
              <a:ext cx="875118" cy="863922"/>
            </a:xfrm>
            <a:prstGeom prst="rect">
              <a:avLst/>
            </a:prstGeom>
          </p:spPr>
        </p:pic>
      </p:grpSp>
      <p:sp>
        <p:nvSpPr>
          <p:cNvPr id="22" name="TextBox 21">
            <a:extLst>
              <a:ext uri="{FF2B5EF4-FFF2-40B4-BE49-F238E27FC236}">
                <a16:creationId xmlns:a16="http://schemas.microsoft.com/office/drawing/2014/main" id="{77434901-6194-DE4D-AEED-AD1C39693534}"/>
              </a:ext>
            </a:extLst>
          </p:cNvPr>
          <p:cNvSpPr txBox="1"/>
          <p:nvPr/>
        </p:nvSpPr>
        <p:spPr>
          <a:xfrm>
            <a:off x="1370012" y="1918298"/>
            <a:ext cx="4095644" cy="4856714"/>
          </a:xfrm>
          <a:prstGeom prst="rect">
            <a:avLst/>
          </a:prstGeom>
          <a:noFill/>
        </p:spPr>
        <p:txBody>
          <a:bodyPr wrap="square" rtlCol="0">
            <a:spAutoFit/>
          </a:bodyPr>
          <a:lstStyle/>
          <a:p>
            <a:pPr lvl="0"/>
            <a:r>
              <a:rPr lang="en-US" sz="2000" b="1" u="sng" dirty="0"/>
              <a:t>How to Use a Word Map</a:t>
            </a:r>
          </a:p>
          <a:p>
            <a:pPr lvl="0"/>
            <a:endParaRPr lang="en-US" u="sng" dirty="0"/>
          </a:p>
          <a:p>
            <a:pPr lvl="0"/>
            <a:r>
              <a:rPr lang="en-US" dirty="0"/>
              <a:t>On the board or paper, write the new word in the middle of the map. </a:t>
            </a:r>
          </a:p>
          <a:p>
            <a:pPr lvl="0"/>
            <a:endParaRPr lang="en-US" dirty="0"/>
          </a:p>
          <a:p>
            <a:pPr lvl="0"/>
            <a:r>
              <a:rPr lang="en-US" dirty="0"/>
              <a:t>Tell students to think about the word. </a:t>
            </a:r>
          </a:p>
          <a:p>
            <a:pPr lvl="0"/>
            <a:endParaRPr lang="en-US" dirty="0"/>
          </a:p>
          <a:p>
            <a:pPr lvl="0"/>
            <a:r>
              <a:rPr lang="en-US" dirty="0"/>
              <a:t>Then they fill in the rest of the map with a definition, sentences using the word, related words, unrelated words</a:t>
            </a:r>
            <a:r>
              <a:rPr lang="en-US" i="1" dirty="0"/>
              <a:t>,</a:t>
            </a:r>
            <a:r>
              <a:rPr lang="en-US" dirty="0"/>
              <a:t> and pictures to explain the word. </a:t>
            </a:r>
          </a:p>
          <a:p>
            <a:pPr lvl="0"/>
            <a:endParaRPr lang="en-US" dirty="0"/>
          </a:p>
          <a:p>
            <a:pPr lvl="0"/>
            <a:r>
              <a:rPr lang="en-US" dirty="0"/>
              <a:t>Do this as a whole class or in small </a:t>
            </a:r>
          </a:p>
          <a:p>
            <a:pPr lvl="0"/>
            <a:r>
              <a:rPr lang="en-US" dirty="0"/>
              <a:t>groups. </a:t>
            </a:r>
          </a:p>
          <a:p>
            <a:pPr lvl="0"/>
            <a:endParaRPr lang="en-US" dirty="0"/>
          </a:p>
          <a:p>
            <a:pPr lvl="0"/>
            <a:r>
              <a:rPr lang="en-US" dirty="0"/>
              <a:t>Help your students as they work. </a:t>
            </a:r>
          </a:p>
          <a:p>
            <a:pPr>
              <a:lnSpc>
                <a:spcPct val="90000"/>
              </a:lnSpc>
            </a:pPr>
            <a:endParaRPr lang="en-US" sz="2400" dirty="0"/>
          </a:p>
        </p:txBody>
      </p:sp>
    </p:spTree>
    <p:extLst>
      <p:ext uri="{BB962C8B-B14F-4D97-AF65-F5344CB8AC3E}">
        <p14:creationId xmlns:p14="http://schemas.microsoft.com/office/powerpoint/2010/main" val="316428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VOCABULARY</a:t>
            </a:r>
          </a:p>
        </p:txBody>
      </p:sp>
      <p:sp>
        <p:nvSpPr>
          <p:cNvPr id="3" name="Text Placeholder 2"/>
          <p:cNvSpPr>
            <a:spLocks noGrp="1"/>
          </p:cNvSpPr>
          <p:nvPr>
            <p:ph type="body" idx="1"/>
          </p:nvPr>
        </p:nvSpPr>
        <p:spPr>
          <a:xfrm>
            <a:off x="1370012" y="1737041"/>
            <a:ext cx="9982199" cy="914400"/>
          </a:xfrm>
        </p:spPr>
        <p:txBody>
          <a:bodyPr>
            <a:normAutofit/>
          </a:bodyPr>
          <a:lstStyle/>
          <a:p>
            <a:r>
              <a:rPr lang="en-US" dirty="0"/>
              <a:t>Assessing vocabulary in your students is very important. Here are some ways to assess vocabulary of early learners and advanced learners. </a:t>
            </a:r>
          </a:p>
        </p:txBody>
      </p:sp>
      <p:sp>
        <p:nvSpPr>
          <p:cNvPr id="4" name="Content Placeholder 3"/>
          <p:cNvSpPr>
            <a:spLocks noGrp="1"/>
          </p:cNvSpPr>
          <p:nvPr>
            <p:ph sz="half" idx="2"/>
          </p:nvPr>
        </p:nvSpPr>
        <p:spPr>
          <a:xfrm>
            <a:off x="1370012" y="3093082"/>
            <a:ext cx="10210800" cy="3352801"/>
          </a:xfrm>
        </p:spPr>
        <p:txBody>
          <a:bodyPr>
            <a:normAutofit lnSpcReduction="10000"/>
          </a:bodyPr>
          <a:lstStyle/>
          <a:p>
            <a:pPr marL="0" lvl="0" indent="0" fontAlgn="base">
              <a:buNone/>
            </a:pPr>
            <a:r>
              <a:rPr lang="en-US" sz="2000" b="1" u="sng" dirty="0"/>
              <a:t>Match Words with Visuals</a:t>
            </a:r>
            <a:r>
              <a:rPr lang="en-US" sz="2000" u="sng" dirty="0"/>
              <a:t> </a:t>
            </a:r>
          </a:p>
          <a:p>
            <a:pPr marL="0" lvl="0" indent="0" fontAlgn="base">
              <a:buNone/>
            </a:pPr>
            <a:r>
              <a:rPr lang="en-US" sz="2000" dirty="0"/>
              <a:t>This type of assessment is very helpful for early learners and learners with a very low English level. </a:t>
            </a:r>
          </a:p>
          <a:p>
            <a:pPr marL="457200" lvl="0" indent="-457200" fontAlgn="base">
              <a:buAutoNum type="arabicPeriod"/>
            </a:pPr>
            <a:r>
              <a:rPr lang="en-US" sz="2000" dirty="0"/>
              <a:t>Choose the target words. </a:t>
            </a:r>
            <a:r>
              <a:rPr lang="en-US" sz="2000" i="1" dirty="0"/>
              <a:t>Target words</a:t>
            </a:r>
            <a:r>
              <a:rPr lang="en-US" sz="2000" dirty="0"/>
              <a:t> are the words you want to test. </a:t>
            </a:r>
          </a:p>
          <a:p>
            <a:pPr marL="457200" lvl="0" indent="-457200" fontAlgn="base">
              <a:buAutoNum type="arabicPeriod"/>
            </a:pPr>
            <a:r>
              <a:rPr lang="en-US" sz="2000" dirty="0"/>
              <a:t>Then, collect or draw pictures to go with each word. You can also use objects. Say the word and have the student pick the correct picture or object.</a:t>
            </a:r>
          </a:p>
          <a:p>
            <a:pPr marL="457200" lvl="0" indent="-457200" fontAlgn="base">
              <a:buAutoNum type="arabicPeriod"/>
            </a:pPr>
            <a:r>
              <a:rPr lang="en-US" sz="2000" dirty="0"/>
              <a:t>An0ther visual can be your face and body. For example, let’s say the target words are </a:t>
            </a:r>
            <a:r>
              <a:rPr lang="en-US" sz="2000" b="1" i="1" dirty="0"/>
              <a:t>happy</a:t>
            </a:r>
            <a:r>
              <a:rPr lang="en-US" sz="2000" dirty="0"/>
              <a:t>,</a:t>
            </a:r>
            <a:r>
              <a:rPr lang="en-US" sz="2000" b="1" i="1" dirty="0"/>
              <a:t> anger </a:t>
            </a:r>
            <a:r>
              <a:rPr lang="en-US" sz="2000" dirty="0"/>
              <a:t>and </a:t>
            </a:r>
            <a:r>
              <a:rPr lang="en-US" sz="2000" b="1" i="1" dirty="0"/>
              <a:t>sad.</a:t>
            </a:r>
            <a:r>
              <a:rPr lang="en-US" sz="2000" dirty="0"/>
              <a:t> You can make faces showing these feelings. The students must match the feeling with the correct word. </a:t>
            </a:r>
          </a:p>
          <a:p>
            <a:pPr lvl="0"/>
            <a:endParaRPr lang="en-US" dirty="0"/>
          </a:p>
          <a:p>
            <a:pPr marL="0" lvl="0" indent="0">
              <a:buNone/>
            </a:pPr>
            <a:endParaRPr lang="en-US" dirty="0"/>
          </a:p>
          <a:p>
            <a:endParaRPr lang="en-US" dirty="0"/>
          </a:p>
        </p:txBody>
      </p:sp>
      <p:pic>
        <p:nvPicPr>
          <p:cNvPr id="8" name="Online Media 7" descr="64">
            <a:hlinkClick r:id="" action="ppaction://media"/>
            <a:extLst>
              <a:ext uri="{FF2B5EF4-FFF2-40B4-BE49-F238E27FC236}">
                <a16:creationId xmlns:a16="http://schemas.microsoft.com/office/drawing/2014/main" id="{DDEF05D8-95F4-D94A-A10F-69F90B0A32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1212" y="5943600"/>
            <a:ext cx="812800" cy="812800"/>
          </a:xfrm>
          <a:prstGeom prst="rect">
            <a:avLst/>
          </a:prstGeom>
        </p:spPr>
      </p:pic>
    </p:spTree>
    <p:extLst>
      <p:ext uri="{BB962C8B-B14F-4D97-AF65-F5344CB8AC3E}">
        <p14:creationId xmlns:p14="http://schemas.microsoft.com/office/powerpoint/2010/main" val="338128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69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1160</Words>
  <Application>Microsoft Macintosh PowerPoint</Application>
  <PresentationFormat>Custom</PresentationFormat>
  <Paragraphs>103</Paragraphs>
  <Slides>10</Slides>
  <Notes>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Consolas</vt:lpstr>
      <vt:lpstr>Corbel</vt:lpstr>
      <vt:lpstr>Symbol</vt:lpstr>
      <vt:lpstr>Times New Roman</vt:lpstr>
      <vt:lpstr>Chalkboard 16x9</vt:lpstr>
      <vt:lpstr>English Reading Skills  Teacher Training</vt:lpstr>
      <vt:lpstr>VOCABULARY What is it?</vt:lpstr>
      <vt:lpstr>TEACHING TIPS: VOCABULARY</vt:lpstr>
      <vt:lpstr>TEACHING TIPS: VOCABULARY</vt:lpstr>
      <vt:lpstr>VOCABULARY STRATEGY First Teach Important Words &amp; Ideas</vt:lpstr>
      <vt:lpstr>VOCABULARY STRATEGY Active Read-Aloud</vt:lpstr>
      <vt:lpstr>VOCABULARY STRATEGY Word Map</vt:lpstr>
      <vt:lpstr>STRATEGY: VOCABULARY Word Map</vt:lpstr>
      <vt:lpstr>ASSESSMENT: VOCABULARY</vt:lpstr>
      <vt:lpstr>ASSESSMENT: VOCABULARY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Reading Skills  Teacher Training</dc:title>
  <dc:creator>Microsoft Office User</dc:creator>
  <cp:lastModifiedBy>Jill Robbins</cp:lastModifiedBy>
  <cp:revision>76</cp:revision>
  <dcterms:created xsi:type="dcterms:W3CDTF">2019-08-31T00:56:15Z</dcterms:created>
  <dcterms:modified xsi:type="dcterms:W3CDTF">2023-05-03T16:31:39Z</dcterms:modified>
</cp:coreProperties>
</file>