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7" r:id="rId3"/>
    <p:sldId id="286" r:id="rId4"/>
    <p:sldId id="290" r:id="rId5"/>
    <p:sldId id="262" r:id="rId6"/>
    <p:sldId id="278" r:id="rId7"/>
    <p:sldId id="287" r:id="rId8"/>
    <p:sldId id="275" r:id="rId9"/>
    <p:sldId id="301" r:id="rId10"/>
    <p:sldId id="288" r:id="rId11"/>
    <p:sldId id="343" r:id="rId12"/>
    <p:sldId id="341" r:id="rId13"/>
    <p:sldId id="342" r:id="rId14"/>
    <p:sldId id="336" r:id="rId15"/>
    <p:sldId id="337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28" autoAdjust="0"/>
    <p:restoredTop sz="94626" autoAdjust="0"/>
  </p:normalViewPr>
  <p:slideViewPr>
    <p:cSldViewPr>
      <p:cViewPr varScale="1">
        <p:scale>
          <a:sx n="118" d="100"/>
          <a:sy n="118" d="100"/>
        </p:scale>
        <p:origin x="216" y="32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5/3/23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5/3/23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5/3/23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5/3/23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12.m4a"/><Relationship Id="rId18" Type="http://schemas.openxmlformats.org/officeDocument/2006/relationships/audio" Target="../media/media14.m4a"/><Relationship Id="rId3" Type="http://schemas.microsoft.com/office/2007/relationships/media" Target="../media/media7.m4a"/><Relationship Id="rId21" Type="http://schemas.openxmlformats.org/officeDocument/2006/relationships/image" Target="../media/image6.jpg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17" Type="http://schemas.microsoft.com/office/2007/relationships/media" Target="../media/media14.m4a"/><Relationship Id="rId25" Type="http://schemas.openxmlformats.org/officeDocument/2006/relationships/image" Target="../media/image8.jpg"/><Relationship Id="rId2" Type="http://schemas.openxmlformats.org/officeDocument/2006/relationships/audio" Target="../media/media6.m4a"/><Relationship Id="rId16" Type="http://schemas.openxmlformats.org/officeDocument/2006/relationships/audio" Target="../media/media13.m4a"/><Relationship Id="rId20" Type="http://schemas.openxmlformats.org/officeDocument/2006/relationships/image" Target="../media/image2.png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24" Type="http://schemas.openxmlformats.org/officeDocument/2006/relationships/image" Target="../media/image7.jpg"/><Relationship Id="rId5" Type="http://schemas.microsoft.com/office/2007/relationships/media" Target="../media/media8.m4a"/><Relationship Id="rId15" Type="http://schemas.microsoft.com/office/2007/relationships/media" Target="../media/media13.m4a"/><Relationship Id="rId23" Type="http://schemas.openxmlformats.org/officeDocument/2006/relationships/image" Target="../media/image4.jpg"/><Relationship Id="rId10" Type="http://schemas.openxmlformats.org/officeDocument/2006/relationships/audio" Target="../media/media10.m4a"/><Relationship Id="rId19" Type="http://schemas.openxmlformats.org/officeDocument/2006/relationships/slideLayout" Target="../slideLayouts/slideLayout6.xml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audio" Target="../media/media12.m4a"/><Relationship Id="rId2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838200"/>
            <a:ext cx="9143999" cy="3733800"/>
          </a:xfrm>
        </p:spPr>
        <p:txBody>
          <a:bodyPr/>
          <a:lstStyle/>
          <a:p>
            <a:r>
              <a:rPr lang="en-US" dirty="0"/>
              <a:t>English Reading Skills </a:t>
            </a:r>
            <a:br>
              <a:rPr lang="en-US" dirty="0"/>
            </a:br>
            <a:r>
              <a:rPr lang="en-US" dirty="0"/>
              <a:t>Teacher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guide for teaching English reading to early learners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905998" cy="1020762"/>
          </a:xfrm>
        </p:spPr>
        <p:txBody>
          <a:bodyPr>
            <a:normAutofit/>
          </a:bodyPr>
          <a:lstStyle/>
          <a:p>
            <a:r>
              <a:rPr lang="en-US" dirty="0"/>
              <a:t>PHONOLOGICAL AWARENESS GAME: </a:t>
            </a:r>
            <a:br>
              <a:rPr lang="en-US" dirty="0"/>
            </a:br>
            <a:r>
              <a:rPr lang="en-US" dirty="0"/>
              <a:t>Match the Rhyming Picture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2EABB-3A65-7D4F-96A6-AB61E643B883}"/>
              </a:ext>
            </a:extLst>
          </p:cNvPr>
          <p:cNvSpPr/>
          <p:nvPr/>
        </p:nvSpPr>
        <p:spPr>
          <a:xfrm>
            <a:off x="3808412" y="1828800"/>
            <a:ext cx="74676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u="sng" dirty="0"/>
              <a:t>How to Play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/>
              <a:t>To your class, show a picture or object of your target word. </a:t>
            </a:r>
            <a:endParaRPr lang="en-US" sz="2000" b="1" dirty="0"/>
          </a:p>
          <a:p>
            <a:pPr marL="342900" lvl="0" indent="-342900">
              <a:buFont typeface="+mj-lt"/>
              <a:buAutoNum type="arabicPeriod"/>
            </a:pPr>
            <a:r>
              <a:rPr lang="en-US" sz="2000" dirty="0"/>
              <a:t>Have the class name the target picture (or object): </a:t>
            </a:r>
            <a:r>
              <a:rPr lang="en-US" sz="2000" b="1" i="1" dirty="0"/>
              <a:t>hat</a:t>
            </a:r>
            <a:r>
              <a:rPr lang="en-US" sz="2000" i="1" dirty="0"/>
              <a:t>.</a:t>
            </a:r>
            <a:endParaRPr lang="en-US" sz="2000" b="1" dirty="0"/>
          </a:p>
          <a:p>
            <a:pPr marL="342900" lvl="0" indent="-342900">
              <a:buFont typeface="+mj-lt"/>
              <a:buAutoNum type="arabicPeriod"/>
            </a:pPr>
            <a:r>
              <a:rPr lang="en-US" sz="2000" dirty="0"/>
              <a:t>Show the other pictures (or objects.) Say each one with the class: </a:t>
            </a:r>
            <a:r>
              <a:rPr lang="en-US" sz="2000" b="1" i="1" dirty="0"/>
              <a:t>rat, bat, bag, dog</a:t>
            </a:r>
            <a:endParaRPr lang="en-US" sz="2000" b="1" dirty="0"/>
          </a:p>
          <a:p>
            <a:pPr marL="342900" lvl="0" indent="-342900">
              <a:buFont typeface="+mj-lt"/>
              <a:buAutoNum type="arabicPeriod"/>
            </a:pPr>
            <a:r>
              <a:rPr lang="en-US" sz="2000" dirty="0"/>
              <a:t>Ask students up one at a time. They must choose an object.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/>
              <a:t>The whole class says the name of the object. You ask: “Do they rhyme?”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/>
              <a:t>If you are using word cards, show the word-card that goes with the picture. Have the class read each letter-sound and then read the part that is underlined. Explain that the underlined part is the part that rhymes.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/>
              <a:t>Review all of your non-rhyming and rhyming items at the end of the game, whether they are pictures, objects or word-cards.</a:t>
            </a:r>
          </a:p>
          <a:p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1A04E-BB0D-BB4F-A9B5-B2EE8AAB5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7726">
            <a:off x="10331698" y="640756"/>
            <a:ext cx="1444362" cy="1444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F2EBD3-8BB4-D440-B26B-9B3DF479E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62">
            <a:off x="512235" y="1909318"/>
            <a:ext cx="1360949" cy="1360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BCC71-53FB-BF44-A6A3-B0E9643FC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101">
            <a:off x="2197044" y="2880477"/>
            <a:ext cx="1343960" cy="1343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47919-8F63-E748-B62D-5DB83E47E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066">
            <a:off x="2392421" y="4993348"/>
            <a:ext cx="1327533" cy="1327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35A39C-A507-434F-B94C-1C0E57D63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197">
            <a:off x="467677" y="4222835"/>
            <a:ext cx="1312320" cy="20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nline Media 17" descr="bat - does rhyme">
            <a:hlinkClick r:id="" action="ppaction://media"/>
            <a:extLst>
              <a:ext uri="{FF2B5EF4-FFF2-40B4-BE49-F238E27FC236}">
                <a16:creationId xmlns:a16="http://schemas.microsoft.com/office/drawing/2014/main" id="{1916CE43-8173-304C-95A4-73B302F2A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00765" y="5867400"/>
            <a:ext cx="812800" cy="812800"/>
          </a:xfrm>
          <a:prstGeom prst="rect">
            <a:avLst/>
          </a:prstGeom>
        </p:spPr>
      </p:pic>
      <p:pic>
        <p:nvPicPr>
          <p:cNvPr id="19" name="Online Media 18" descr="bag - does not rhyme">
            <a:hlinkClick r:id="" action="ppaction://media"/>
            <a:extLst>
              <a:ext uri="{FF2B5EF4-FFF2-40B4-BE49-F238E27FC236}">
                <a16:creationId xmlns:a16="http://schemas.microsoft.com/office/drawing/2014/main" id="{446AE255-5DAF-7846-A73C-22A15F91A9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83545" y="2655527"/>
            <a:ext cx="812800" cy="81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711A6-3FA6-6D4A-9E94-0FDD3F59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PHONOLOGICAL AWARENESS GAME: </a:t>
            </a:r>
            <a:br>
              <a:rPr lang="en-US" dirty="0"/>
            </a:br>
            <a:r>
              <a:rPr lang="en-US" dirty="0"/>
              <a:t>Match the Rhyming Picture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80F41-5842-E64D-B35C-69D0C7FF2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15" y="7069814"/>
            <a:ext cx="1327533" cy="1327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5135B7-04FD-4F41-AC85-A1E3AE2CF6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2" y="7064828"/>
            <a:ext cx="1327534" cy="1327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773F6-5DF8-4E4D-A485-75B625B0F04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73" y="7005207"/>
            <a:ext cx="1288793" cy="1288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18242-8594-214F-A50A-24ED529103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75" y="6989996"/>
            <a:ext cx="967982" cy="1487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236F29-A251-3B46-B0A9-3B22D875541E}"/>
              </a:ext>
            </a:extLst>
          </p:cNvPr>
          <p:cNvSpPr txBox="1"/>
          <p:nvPr/>
        </p:nvSpPr>
        <p:spPr>
          <a:xfrm>
            <a:off x="9473565" y="3526028"/>
            <a:ext cx="2133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target word: </a:t>
            </a:r>
            <a:r>
              <a:rPr lang="en-US" sz="2400" b="1" i="1" dirty="0"/>
              <a:t>hat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1E0B1-6D0B-D448-B8EA-6F8815115C9C}"/>
              </a:ext>
            </a:extLst>
          </p:cNvPr>
          <p:cNvSpPr txBox="1"/>
          <p:nvPr/>
        </p:nvSpPr>
        <p:spPr>
          <a:xfrm>
            <a:off x="2055812" y="4378192"/>
            <a:ext cx="2590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u="sng" dirty="0"/>
              <a:t>Rhyming Words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F5C37-8DE3-CE49-8BE7-CDDD3A5440CA}"/>
              </a:ext>
            </a:extLst>
          </p:cNvPr>
          <p:cNvSpPr txBox="1"/>
          <p:nvPr/>
        </p:nvSpPr>
        <p:spPr>
          <a:xfrm>
            <a:off x="6874318" y="4359681"/>
            <a:ext cx="32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u="sng" dirty="0"/>
              <a:t>Non-Rhyming Words</a:t>
            </a:r>
          </a:p>
        </p:txBody>
      </p:sp>
      <p:pic>
        <p:nvPicPr>
          <p:cNvPr id="11" name="Online Media 10" descr="dog">
            <a:hlinkClick r:id="" action="ppaction://media"/>
            <a:extLst>
              <a:ext uri="{FF2B5EF4-FFF2-40B4-BE49-F238E27FC236}">
                <a16:creationId xmlns:a16="http://schemas.microsoft.com/office/drawing/2014/main" id="{BD353A63-75B6-8D42-816E-58C6BF44D9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257474" y="2493782"/>
            <a:ext cx="812800" cy="812800"/>
          </a:xfrm>
          <a:prstGeom prst="rect">
            <a:avLst/>
          </a:prstGeom>
        </p:spPr>
      </p:pic>
      <p:pic>
        <p:nvPicPr>
          <p:cNvPr id="12" name="Online Media 11" descr="dog - does not rhyme">
            <a:hlinkClick r:id="" action="ppaction://media"/>
            <a:extLst>
              <a:ext uri="{FF2B5EF4-FFF2-40B4-BE49-F238E27FC236}">
                <a16:creationId xmlns:a16="http://schemas.microsoft.com/office/drawing/2014/main" id="{8431B0B1-FC49-BF42-8A23-81F5D8E165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86745" y="2457593"/>
            <a:ext cx="812800" cy="812800"/>
          </a:xfrm>
          <a:prstGeom prst="rect">
            <a:avLst/>
          </a:prstGeom>
        </p:spPr>
      </p:pic>
      <p:pic>
        <p:nvPicPr>
          <p:cNvPr id="13" name="Online Media 12" descr="rat - hat">
            <a:hlinkClick r:id="" action="ppaction://media"/>
            <a:extLst>
              <a:ext uri="{FF2B5EF4-FFF2-40B4-BE49-F238E27FC236}">
                <a16:creationId xmlns:a16="http://schemas.microsoft.com/office/drawing/2014/main" id="{CF341DD5-DC59-194C-AB79-1A204E41BD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30741" y="2464373"/>
            <a:ext cx="812800" cy="812800"/>
          </a:xfrm>
          <a:prstGeom prst="rect">
            <a:avLst/>
          </a:prstGeom>
        </p:spPr>
      </p:pic>
      <p:pic>
        <p:nvPicPr>
          <p:cNvPr id="14" name="Online Media 13" descr="rat">
            <a:hlinkClick r:id="" action="ppaction://media"/>
            <a:extLst>
              <a:ext uri="{FF2B5EF4-FFF2-40B4-BE49-F238E27FC236}">
                <a16:creationId xmlns:a16="http://schemas.microsoft.com/office/drawing/2014/main" id="{4B9870F2-A4FC-5D41-8808-F5F5E40D99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89283" y="2315544"/>
            <a:ext cx="812800" cy="812800"/>
          </a:xfrm>
          <a:prstGeom prst="rect">
            <a:avLst/>
          </a:prstGeom>
        </p:spPr>
      </p:pic>
      <p:pic>
        <p:nvPicPr>
          <p:cNvPr id="15" name="Online Media 14" descr="bat - hat">
            <a:hlinkClick r:id="" action="ppaction://media"/>
            <a:extLst>
              <a:ext uri="{FF2B5EF4-FFF2-40B4-BE49-F238E27FC236}">
                <a16:creationId xmlns:a16="http://schemas.microsoft.com/office/drawing/2014/main" id="{493066A5-884D-C54E-A5CC-686F53F48AD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260012" y="2450813"/>
            <a:ext cx="812800" cy="812800"/>
          </a:xfrm>
          <a:prstGeom prst="rect">
            <a:avLst/>
          </a:prstGeom>
        </p:spPr>
      </p:pic>
      <p:pic>
        <p:nvPicPr>
          <p:cNvPr id="16" name="Online Media 15" descr="bag - hat">
            <a:hlinkClick r:id="" action="ppaction://media"/>
            <a:extLst>
              <a:ext uri="{FF2B5EF4-FFF2-40B4-BE49-F238E27FC236}">
                <a16:creationId xmlns:a16="http://schemas.microsoft.com/office/drawing/2014/main" id="{6FA4C7F1-0769-2648-8AB4-0484504BC10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189283" y="2341044"/>
            <a:ext cx="812800" cy="812800"/>
          </a:xfrm>
          <a:prstGeom prst="rect">
            <a:avLst/>
          </a:prstGeom>
        </p:spPr>
      </p:pic>
      <p:pic>
        <p:nvPicPr>
          <p:cNvPr id="17" name="Online Media 16" descr="rat - does not rhyme">
            <a:hlinkClick r:id="" action="ppaction://media"/>
            <a:extLst>
              <a:ext uri="{FF2B5EF4-FFF2-40B4-BE49-F238E27FC236}">
                <a16:creationId xmlns:a16="http://schemas.microsoft.com/office/drawing/2014/main" id="{D1FC453C-E43E-524C-B492-94DE7007253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79783" y="2493782"/>
            <a:ext cx="431800" cy="431800"/>
          </a:xfrm>
          <a:prstGeom prst="rect">
            <a:avLst/>
          </a:prstGeom>
        </p:spPr>
      </p:pic>
      <p:pic>
        <p:nvPicPr>
          <p:cNvPr id="20" name="Online Media 16" descr="rat - does not rhyme">
            <a:hlinkClick r:id="" action="ppaction://media"/>
            <a:extLst>
              <a:ext uri="{FF2B5EF4-FFF2-40B4-BE49-F238E27FC236}">
                <a16:creationId xmlns:a16="http://schemas.microsoft.com/office/drawing/2014/main" id="{DE60BC1D-2AC3-1247-8221-1B935BF8899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40365" y="2670652"/>
            <a:ext cx="327818" cy="501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7B6DE-CA26-0E45-B896-CE2F418196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795" y="1658805"/>
            <a:ext cx="1790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77E-6 3.7037E-6 L -0.2808 -0.7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0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08 -0.76181 L 0.00208 -0.31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4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49 -0.00278 L -0.11644 -0.664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3" y="-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44 -0.66482 L -0.31024 -0.303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90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-0.03218 L 0.05392 -0.646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" y="-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1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9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44 -0.67153 L 0.19198 -0.309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7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5 -0.04491 L 0.2248 -0.6814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8" y="-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3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479 -0.68148 L -0.10654 -0.3148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7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5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905998" cy="1020762"/>
          </a:xfrm>
        </p:spPr>
        <p:txBody>
          <a:bodyPr>
            <a:normAutofit/>
          </a:bodyPr>
          <a:lstStyle/>
          <a:p>
            <a:r>
              <a:rPr lang="en-US" dirty="0"/>
              <a:t>STRATEGY: PHONOLOGICAL AWARENESS</a:t>
            </a:r>
            <a:br>
              <a:rPr lang="en-US" dirty="0"/>
            </a:b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Break Down Sentences &amp; Words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2EABB-3A65-7D4F-96A6-AB61E643B883}"/>
              </a:ext>
            </a:extLst>
          </p:cNvPr>
          <p:cNvSpPr/>
          <p:nvPr/>
        </p:nvSpPr>
        <p:spPr>
          <a:xfrm>
            <a:off x="1522414" y="2057400"/>
            <a:ext cx="929639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English often blends sounds together. </a:t>
            </a:r>
          </a:p>
          <a:p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So, this early phonological awareness strategy is important. </a:t>
            </a:r>
          </a:p>
          <a:p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With this strategy, students must break down sentences and words into smaller parts. 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Easier: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Students must </a:t>
            </a:r>
            <a:r>
              <a:rPr lang="en-US" sz="20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break sentences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into </a:t>
            </a:r>
            <a:r>
              <a:rPr lang="en-US" sz="20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separate words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When students hear “I like my friends” they hear four words.</a:t>
            </a:r>
          </a:p>
          <a:p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Harder: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Students must </a:t>
            </a:r>
            <a:r>
              <a:rPr lang="en-US" sz="20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break words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into </a:t>
            </a:r>
            <a:r>
              <a:rPr lang="en-US" sz="20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separate syllables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Students can break ”bookbag” into two beat, or syllables. 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u="sng" dirty="0">
                <a:latin typeface="Calibri" panose="020F0502020204030204" pitchFamily="34" charset="0"/>
              </a:rPr>
              <a:t>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You can use this strategy before reading.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You can use it with the whole class, small groups, or individual students.</a:t>
            </a:r>
          </a:p>
          <a:p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6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905998" cy="1020762"/>
          </a:xfrm>
        </p:spPr>
        <p:txBody>
          <a:bodyPr>
            <a:normAutofit/>
          </a:bodyPr>
          <a:lstStyle/>
          <a:p>
            <a:r>
              <a:rPr lang="en-US" b="1" dirty="0"/>
              <a:t>GAME: </a:t>
            </a:r>
            <a:r>
              <a:rPr lang="en-US" dirty="0"/>
              <a:t>Clap Out the Words! (&amp; Syllables!)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2EABB-3A65-7D4F-96A6-AB61E643B883}"/>
              </a:ext>
            </a:extLst>
          </p:cNvPr>
          <p:cNvSpPr/>
          <p:nvPr/>
        </p:nvSpPr>
        <p:spPr>
          <a:xfrm>
            <a:off x="6062698" y="2338148"/>
            <a:ext cx="57912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u="sng" dirty="0"/>
              <a:t>How to Play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Use a short poem the students know or write your own. For example, you can use the poem: "I scream you scream we all scream for ice cream!" </a:t>
            </a:r>
            <a:endParaRPr lang="en-US" sz="2000" b="1" dirty="0"/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As you say the words, students clap their hands for each word.</a:t>
            </a:r>
            <a:endParaRPr lang="en-US" sz="2000" b="1" dirty="0"/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Then make it harder! Tell them to clap for each syllable in a word. Start with words with one syllable, then two then three or even four. </a:t>
            </a:r>
            <a:endParaRPr lang="en-US" sz="2000" b="1" dirty="0"/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Use words from their home language or their names. </a:t>
            </a:r>
            <a:endParaRPr lang="en-US" sz="2000" b="1" dirty="0"/>
          </a:p>
          <a:p>
            <a:pPr lvl="1"/>
            <a:r>
              <a:rPr lang="en-US" sz="2000" dirty="0"/>
              <a:t>“</a:t>
            </a:r>
            <a:r>
              <a:rPr lang="en-US" sz="2000" dirty="0" err="1"/>
              <a:t>Sumarra</a:t>
            </a:r>
            <a:r>
              <a:rPr lang="en-US" sz="2000" dirty="0"/>
              <a:t>.</a:t>
            </a:r>
            <a:r>
              <a:rPr lang="en-US" sz="2000" i="1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i="1" dirty="0"/>
              <a:t>(clap) </a:t>
            </a:r>
            <a:r>
              <a:rPr lang="en-US" sz="2000" dirty="0"/>
              <a:t>mar </a:t>
            </a:r>
            <a:r>
              <a:rPr lang="en-US" sz="2000" i="1" dirty="0"/>
              <a:t>(clap) </a:t>
            </a:r>
            <a:r>
              <a:rPr lang="en-US" sz="2000" dirty="0"/>
              <a:t>ra </a:t>
            </a:r>
            <a:r>
              <a:rPr lang="en-US" sz="2000" i="1" dirty="0"/>
              <a:t>(clap</a:t>
            </a:r>
            <a:r>
              <a:rPr lang="en-US" sz="2000" dirty="0"/>
              <a:t>)!” </a:t>
            </a:r>
            <a:endParaRPr lang="en-US" sz="2000" b="1" dirty="0"/>
          </a:p>
          <a:p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B008B-BCF0-AA45-BDE4-EE83D16F2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1912938"/>
            <a:ext cx="2863266" cy="2057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49A5A9-2E9F-604F-95A8-40A97410887E}"/>
              </a:ext>
            </a:extLst>
          </p:cNvPr>
          <p:cNvSpPr/>
          <p:nvPr/>
        </p:nvSpPr>
        <p:spPr>
          <a:xfrm>
            <a:off x="531813" y="4369474"/>
            <a:ext cx="520090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this game, students use clapping (or some other movement) to break sentences into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Then they break words into syllables. (This is harder.) Then break words into phonemes. (This is really hard!)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game uses the body. It is also musical. These can both help language learners. </a:t>
            </a:r>
          </a:p>
        </p:txBody>
      </p:sp>
    </p:spTree>
    <p:extLst>
      <p:ext uri="{BB962C8B-B14F-4D97-AF65-F5344CB8AC3E}">
        <p14:creationId xmlns:p14="http://schemas.microsoft.com/office/powerpoint/2010/main" val="18053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CB56E-F741-F646-BAF4-6C8E6CE2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FOR PHONOLOGICAL AWARENESS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629F17-86C0-9B46-B376-E903208C15E2}"/>
              </a:ext>
            </a:extLst>
          </p:cNvPr>
          <p:cNvSpPr/>
          <p:nvPr/>
        </p:nvSpPr>
        <p:spPr>
          <a:xfrm>
            <a:off x="1522414" y="1752600"/>
            <a:ext cx="990599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Phonological Awareness is a necessary part of reading instruction. It is important to assess students. This will help you to plan your lessons.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Here are some examples of questions for assessing Phonological Awareness: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Counting Words</a:t>
            </a:r>
            <a:endParaRPr lang="en-US" b="1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TEACHER: How many words are in this sentence? "You are my friend.” 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STUDENT: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dirty="0"/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/>
          </a:p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Do They Rhyme?</a:t>
            </a:r>
            <a:endParaRPr lang="en-US" b="1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TEACHER: Do these words rhyme: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bit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sit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STUDENT: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TEACHER: Do the words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big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bag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rhyme? 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STUDENT: No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TEACHER: What about 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tree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STUDENT: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effectLst/>
            </a:endParaRPr>
          </a:p>
        </p:txBody>
      </p:sp>
      <p:pic>
        <p:nvPicPr>
          <p:cNvPr id="4" name="Online Media 3" descr="27">
            <a:hlinkClick r:id="" action="ppaction://media"/>
            <a:extLst>
              <a:ext uri="{FF2B5EF4-FFF2-40B4-BE49-F238E27FC236}">
                <a16:creationId xmlns:a16="http://schemas.microsoft.com/office/drawing/2014/main" id="{99675751-C174-F848-9EF4-E67E91167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CB56E-F741-F646-BAF4-6C8E6CE27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FOR PHONOLOGICAL AWARENESS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629F17-86C0-9B46-B376-E903208C15E2}"/>
              </a:ext>
            </a:extLst>
          </p:cNvPr>
          <p:cNvSpPr/>
          <p:nvPr/>
        </p:nvSpPr>
        <p:spPr>
          <a:xfrm>
            <a:off x="1522414" y="1752600"/>
            <a:ext cx="96773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Syllable Blending</a:t>
            </a:r>
            <a:endParaRPr lang="en-US" b="1" dirty="0"/>
          </a:p>
          <a:p>
            <a:r>
              <a:rPr lang="en-US" dirty="0"/>
              <a:t>TEACHER: I am going to say a word in parts. Listen: </a:t>
            </a:r>
            <a:r>
              <a:rPr lang="en-US" b="1" i="1" dirty="0"/>
              <a:t>o - pen</a:t>
            </a:r>
            <a:r>
              <a:rPr lang="en-US" dirty="0"/>
              <a:t>. What word did I say? </a:t>
            </a:r>
          </a:p>
          <a:p>
            <a:r>
              <a:rPr lang="en-US" dirty="0"/>
              <a:t>STUDENT: </a:t>
            </a:r>
            <a:r>
              <a:rPr lang="en-US" b="1" i="1" dirty="0"/>
              <a:t>open</a:t>
            </a:r>
            <a:endParaRPr lang="en-US" dirty="0"/>
          </a:p>
          <a:p>
            <a:r>
              <a:rPr lang="en-US" dirty="0"/>
              <a:t>TEACHER: What word do these sounds make? </a:t>
            </a:r>
            <a:r>
              <a:rPr lang="en-US" b="1" dirty="0"/>
              <a:t>/p/</a:t>
            </a:r>
            <a:r>
              <a:rPr lang="en-US" dirty="0"/>
              <a:t> – </a:t>
            </a:r>
            <a:r>
              <a:rPr lang="en-US" b="1" dirty="0"/>
              <a:t>/</a:t>
            </a:r>
            <a:r>
              <a:rPr lang="en-US" b="1" dirty="0" err="1"/>
              <a:t>ot</a:t>
            </a:r>
            <a:r>
              <a:rPr lang="en-US" b="1" dirty="0"/>
              <a:t>/</a:t>
            </a:r>
            <a:r>
              <a:rPr lang="en-US" dirty="0"/>
              <a:t> </a:t>
            </a:r>
          </a:p>
          <a:p>
            <a:r>
              <a:rPr lang="en-US" dirty="0"/>
              <a:t>STUDENT: </a:t>
            </a:r>
            <a:r>
              <a:rPr lang="en-US" b="1" dirty="0"/>
              <a:t>pot</a:t>
            </a:r>
            <a:endParaRPr lang="en-US" dirty="0"/>
          </a:p>
          <a:p>
            <a:r>
              <a:rPr lang="en-US" dirty="0"/>
              <a:t>TEACHER: How about </a:t>
            </a:r>
            <a:r>
              <a:rPr lang="en-US" b="1" dirty="0"/>
              <a:t>/s/</a:t>
            </a:r>
            <a:r>
              <a:rPr lang="en-US" dirty="0"/>
              <a:t> – </a:t>
            </a:r>
            <a:r>
              <a:rPr lang="en-US" b="1" dirty="0"/>
              <a:t>/at/?</a:t>
            </a:r>
            <a:endParaRPr lang="en-US" dirty="0"/>
          </a:p>
          <a:p>
            <a:r>
              <a:rPr lang="en-US" dirty="0"/>
              <a:t>STUDENT: </a:t>
            </a:r>
            <a:r>
              <a:rPr lang="en-US" b="1" dirty="0"/>
              <a:t>sat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u="sng" dirty="0"/>
              <a:t>Syllable Segmentation (Break a Word Into Syllables)</a:t>
            </a:r>
            <a:endParaRPr lang="en-US" b="1" dirty="0"/>
          </a:p>
          <a:p>
            <a:r>
              <a:rPr lang="en-US" dirty="0"/>
              <a:t>TEACHER: Can you tell me the syllables (or sound parts) in </a:t>
            </a:r>
            <a:r>
              <a:rPr lang="en-US" b="1" i="1" dirty="0"/>
              <a:t>open</a:t>
            </a:r>
            <a:r>
              <a:rPr lang="en-US" i="1" dirty="0"/>
              <a:t>?</a:t>
            </a:r>
            <a:r>
              <a:rPr lang="en-US" dirty="0"/>
              <a:t> </a:t>
            </a:r>
          </a:p>
          <a:p>
            <a:r>
              <a:rPr lang="en-US" dirty="0"/>
              <a:t>STUDENT: </a:t>
            </a:r>
            <a:r>
              <a:rPr lang="en-US" b="1" i="1" dirty="0"/>
              <a:t>o - pen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u="sng" dirty="0"/>
              <a:t>Syllable Deletion</a:t>
            </a:r>
            <a:endParaRPr lang="en-US" b="1" dirty="0"/>
          </a:p>
          <a:p>
            <a:r>
              <a:rPr lang="en-US" dirty="0"/>
              <a:t>TEACHER: Say </a:t>
            </a:r>
            <a:r>
              <a:rPr lang="en-US" b="1" i="1" dirty="0"/>
              <a:t>sat</a:t>
            </a:r>
            <a:r>
              <a:rPr lang="en-US" i="1" dirty="0"/>
              <a:t> </a:t>
            </a:r>
            <a:r>
              <a:rPr lang="en-US" dirty="0"/>
              <a:t>without the </a:t>
            </a:r>
            <a:r>
              <a:rPr lang="en-US" b="1" dirty="0"/>
              <a:t>/at/.</a:t>
            </a:r>
            <a:r>
              <a:rPr lang="en-US" dirty="0"/>
              <a:t> </a:t>
            </a:r>
          </a:p>
          <a:p>
            <a:r>
              <a:rPr lang="en-US" dirty="0"/>
              <a:t>STUDENT: </a:t>
            </a:r>
            <a:r>
              <a:rPr lang="en-US" b="1" dirty="0"/>
              <a:t>/s/</a:t>
            </a:r>
            <a:endParaRPr lang="en-US" dirty="0"/>
          </a:p>
          <a:p>
            <a:pPr>
              <a:spcAft>
                <a:spcPts val="1200"/>
              </a:spcAft>
            </a:pPr>
            <a:endParaRPr lang="en-US" dirty="0">
              <a:effectLst/>
            </a:endParaRPr>
          </a:p>
        </p:txBody>
      </p:sp>
      <p:pic>
        <p:nvPicPr>
          <p:cNvPr id="4" name="Online Media 3" descr="28">
            <a:hlinkClick r:id="" action="ppaction://media"/>
            <a:extLst>
              <a:ext uri="{FF2B5EF4-FFF2-40B4-BE49-F238E27FC236}">
                <a16:creationId xmlns:a16="http://schemas.microsoft.com/office/drawing/2014/main" id="{10F97388-B3C5-FC4D-8FAE-90C0A54E3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254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PHONOLOGICAL AWARENESS</a:t>
            </a:r>
            <a:br>
              <a:rPr lang="en-US" dirty="0"/>
            </a:br>
            <a:r>
              <a:rPr lang="en-US" dirty="0"/>
              <a:t>What is it?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Educators call the ability to hear the smaller parts of spoken language and to work with them </a:t>
            </a:r>
            <a:r>
              <a:rPr lang="en-US" b="1" i="1" dirty="0"/>
              <a:t>Phonological Awareness</a:t>
            </a:r>
            <a:r>
              <a:rPr lang="en-US" b="1" dirty="0"/>
              <a:t>. </a:t>
            </a:r>
            <a:r>
              <a:rPr lang="en-US" dirty="0"/>
              <a:t>Some people simply call it </a:t>
            </a:r>
            <a:r>
              <a:rPr lang="en-US" b="1" dirty="0"/>
              <a:t>sound-language awareness</a:t>
            </a:r>
            <a:r>
              <a:rPr lang="en-US" dirty="0"/>
              <a:t>. We will use both terms.</a:t>
            </a:r>
          </a:p>
        </p:txBody>
      </p:sp>
      <p:pic>
        <p:nvPicPr>
          <p:cNvPr id="4" name="Online Media 3" descr="15">
            <a:hlinkClick r:id="" action="ppaction://media"/>
            <a:extLst>
              <a:ext uri="{FF2B5EF4-FFF2-40B4-BE49-F238E27FC236}">
                <a16:creationId xmlns:a16="http://schemas.microsoft.com/office/drawing/2014/main" id="{38F4D83B-7F1D-1540-BA4C-D7FA43F86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NOTES: SOUND-LANGUAGE AWARENESS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1493E8-D7EA-164D-AD99-BC28B8AFFFFD}"/>
              </a:ext>
            </a:extLst>
          </p:cNvPr>
          <p:cNvSpPr/>
          <p:nvPr/>
        </p:nvSpPr>
        <p:spPr>
          <a:xfrm>
            <a:off x="1522414" y="1905000"/>
            <a:ext cx="929639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If students want to read, they must be able to understand the sounds of language.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The ability to hear the smaller parts of spoken language and to work with them is called </a:t>
            </a:r>
            <a:r>
              <a:rPr lang="en-US" b="1" i="1" dirty="0">
                <a:latin typeface="Calibri" panose="020F0502020204030204" pitchFamily="34" charset="0"/>
              </a:rPr>
              <a:t>Phonological Awareness</a:t>
            </a:r>
            <a:r>
              <a:rPr lang="en-US" b="1" dirty="0">
                <a:latin typeface="Calibri" panose="020F0502020204030204" pitchFamily="34" charset="0"/>
              </a:rPr>
              <a:t>. 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The smallest part of spoken language is called a </a:t>
            </a:r>
            <a:r>
              <a:rPr lang="en-US" b="1" i="1" dirty="0">
                <a:latin typeface="Calibri" panose="020F0502020204030204" pitchFamily="34" charset="0"/>
              </a:rPr>
              <a:t>phoneme.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i="1" dirty="0">
                <a:latin typeface="Calibri" panose="020F0502020204030204" pitchFamily="34" charset="0"/>
              </a:rPr>
              <a:t>Phonemic Awareness</a:t>
            </a:r>
            <a:r>
              <a:rPr lang="en-US" i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is the most advanced type of Phonological Awareness. We will talk about that in the next section.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effectLst/>
              <a:latin typeface="Calibri" panose="020F0502020204030204" pitchFamily="34" charset="0"/>
            </a:endParaRPr>
          </a:p>
          <a:p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Why is Phonological Awareness important?</a:t>
            </a:r>
            <a:endParaRPr lang="en-US" sz="20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Poor Phonological Awareness is a common reading weakness.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This is an area where English language learners can especially have difficulties.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effectLst/>
            </a:endParaRPr>
          </a:p>
        </p:txBody>
      </p:sp>
      <p:pic>
        <p:nvPicPr>
          <p:cNvPr id="4" name="Online Media 3" descr="16">
            <a:hlinkClick r:id="" action="ppaction://media"/>
            <a:extLst>
              <a:ext uri="{FF2B5EF4-FFF2-40B4-BE49-F238E27FC236}">
                <a16:creationId xmlns:a16="http://schemas.microsoft.com/office/drawing/2014/main" id="{3DA6E772-345E-CB42-8F41-886D27411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305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274638"/>
            <a:ext cx="10591800" cy="1020762"/>
          </a:xfrm>
        </p:spPr>
        <p:txBody>
          <a:bodyPr>
            <a:normAutofit/>
          </a:bodyPr>
          <a:lstStyle/>
          <a:p>
            <a:r>
              <a:rPr lang="en-US" dirty="0"/>
              <a:t>WHAT DOES SOUND-LANGUAGE AWARENESS LOOK LIKE?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6D261-48ED-FB44-A3C4-9C8505700629}"/>
              </a:ext>
            </a:extLst>
          </p:cNvPr>
          <p:cNvSpPr/>
          <p:nvPr/>
        </p:nvSpPr>
        <p:spPr>
          <a:xfrm>
            <a:off x="3198812" y="2133600"/>
            <a:ext cx="69723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Students with early Phonological Awareness can: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and make rhymes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 words in a sentence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 the number of beats (or syllables) in a word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  <a:p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u="sng" dirty="0">
                <a:latin typeface="Calibri" panose="020F0502020204030204" pitchFamily="34" charset="0"/>
                <a:ea typeface="Times New Roman" panose="02020603050405020304" pitchFamily="18" charset="0"/>
              </a:rPr>
              <a:t>Students with later Phonological Awareness can: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blend small sounds into words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 the same first sounds, like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 the same ending sounds, like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 the same middle sounds, like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nline Media 2" descr="17">
            <a:hlinkClick r:id="" action="ppaction://media"/>
            <a:extLst>
              <a:ext uri="{FF2B5EF4-FFF2-40B4-BE49-F238E27FC236}">
                <a16:creationId xmlns:a16="http://schemas.microsoft.com/office/drawing/2014/main" id="{8A6642CC-6DC8-6648-9A3E-73C81C0A5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FE41AD-8641-E344-B022-0935138A370F}"/>
              </a:ext>
            </a:extLst>
          </p:cNvPr>
          <p:cNvGrpSpPr/>
          <p:nvPr/>
        </p:nvGrpSpPr>
        <p:grpSpPr>
          <a:xfrm>
            <a:off x="2894012" y="228600"/>
            <a:ext cx="5181600" cy="6400800"/>
            <a:chOff x="0" y="0"/>
            <a:chExt cx="6590030" cy="8308340"/>
          </a:xfrm>
        </p:grpSpPr>
        <p:sp>
          <p:nvSpPr>
            <p:cNvPr id="6" name="Text Box 63">
              <a:extLst>
                <a:ext uri="{FF2B5EF4-FFF2-40B4-BE49-F238E27FC236}">
                  <a16:creationId xmlns:a16="http://schemas.microsoft.com/office/drawing/2014/main" id="{F618F67B-6DC9-3C45-87A0-617599C37CB8}"/>
                </a:ext>
              </a:extLst>
            </p:cNvPr>
            <p:cNvSpPr txBox="1"/>
            <p:nvPr/>
          </p:nvSpPr>
          <p:spPr>
            <a:xfrm rot="18731517">
              <a:off x="-1474800" y="3524264"/>
              <a:ext cx="6323556" cy="516425"/>
            </a:xfrm>
            <a:prstGeom prst="rect">
              <a:avLst/>
            </a:prstGeom>
            <a:solidFill>
              <a:schemeClr val="lt1"/>
            </a:solidFill>
            <a:ln w="19050">
              <a:solidFill>
                <a:srgbClr val="FF000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How Phonological Awareness Progresses        </a:t>
              </a:r>
              <a:endPara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E70A60C-269D-A44F-AB3B-E25A304B755E}"/>
                </a:ext>
              </a:extLst>
            </p:cNvPr>
            <p:cNvCxnSpPr/>
            <p:nvPr/>
          </p:nvCxnSpPr>
          <p:spPr>
            <a:xfrm flipV="1">
              <a:off x="138223" y="1756439"/>
              <a:ext cx="3886200" cy="44246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2E01F2-B17F-7341-BB4D-F16475E80985}"/>
                </a:ext>
              </a:extLst>
            </p:cNvPr>
            <p:cNvGrpSpPr/>
            <p:nvPr/>
          </p:nvGrpSpPr>
          <p:grpSpPr>
            <a:xfrm>
              <a:off x="0" y="0"/>
              <a:ext cx="6590030" cy="8308340"/>
              <a:chOff x="0" y="0"/>
              <a:chExt cx="6590664" cy="830834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57D7B12-AE0D-AF4D-890C-20CA019D7084}"/>
                  </a:ext>
                </a:extLst>
              </p:cNvPr>
              <p:cNvGrpSpPr/>
              <p:nvPr/>
            </p:nvGrpSpPr>
            <p:grpSpPr>
              <a:xfrm>
                <a:off x="0" y="0"/>
                <a:ext cx="6357620" cy="8308339"/>
                <a:chOff x="0" y="58420"/>
                <a:chExt cx="6357620" cy="830833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7B48324-ACF8-704B-ACE2-8058272FD0D9}"/>
                    </a:ext>
                  </a:extLst>
                </p:cNvPr>
                <p:cNvGrpSpPr/>
                <p:nvPr/>
              </p:nvGrpSpPr>
              <p:grpSpPr>
                <a:xfrm>
                  <a:off x="88899" y="772160"/>
                  <a:ext cx="5872481" cy="7594599"/>
                  <a:chOff x="398779" y="668020"/>
                  <a:chExt cx="5872481" cy="7594599"/>
                </a:xfrm>
              </p:grpSpPr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12710D64-5667-E240-8598-8698734073F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80380" y="1267460"/>
                    <a:ext cx="0" cy="31242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D7CEAEEA-CD4E-644B-B475-8D321F90492A}"/>
                      </a:ext>
                    </a:extLst>
                  </p:cNvPr>
                  <p:cNvGrpSpPr/>
                  <p:nvPr/>
                </p:nvGrpSpPr>
                <p:grpSpPr>
                  <a:xfrm>
                    <a:off x="398779" y="668020"/>
                    <a:ext cx="5872481" cy="7594599"/>
                    <a:chOff x="398779" y="668020"/>
                    <a:chExt cx="5872481" cy="7594599"/>
                  </a:xfrm>
                </p:grpSpPr>
                <p:cxnSp>
                  <p:nvCxnSpPr>
                    <p:cNvPr id="18" name="Elbow Connector 17">
                      <a:extLst>
                        <a:ext uri="{FF2B5EF4-FFF2-40B4-BE49-F238E27FC236}">
                          <a16:creationId xmlns:a16="http://schemas.microsoft.com/office/drawing/2014/main" id="{B981465F-6BCD-2845-BCFC-94B8BBCD02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37973" y="5513070"/>
                      <a:ext cx="1856740" cy="1290320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Elbow Connector 18">
                      <a:extLst>
                        <a:ext uri="{FF2B5EF4-FFF2-40B4-BE49-F238E27FC236}">
                          <a16:creationId xmlns:a16="http://schemas.microsoft.com/office/drawing/2014/main" id="{23A31E65-B277-B643-B78F-4770E6C6609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845458" y="4330700"/>
                      <a:ext cx="1766786" cy="1182370"/>
                    </a:xfrm>
                    <a:prstGeom prst="bent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Elbow Connector 19">
                      <a:extLst>
                        <a:ext uri="{FF2B5EF4-FFF2-40B4-BE49-F238E27FC236}">
                          <a16:creationId xmlns:a16="http://schemas.microsoft.com/office/drawing/2014/main" id="{29A8587D-3714-B845-B4AD-57B90A85310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226560" y="1579880"/>
                      <a:ext cx="1353820" cy="1175534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Text Box 39">
                      <a:extLst>
                        <a:ext uri="{FF2B5EF4-FFF2-40B4-BE49-F238E27FC236}">
                          <a16:creationId xmlns:a16="http://schemas.microsoft.com/office/drawing/2014/main" id="{48AB1B7E-1972-904C-9996-6CD2AB1486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8779" y="6992619"/>
                      <a:ext cx="3012590" cy="1270000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/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Same ending sounds (Rhyming) </a:t>
                      </a:r>
                    </a:p>
                    <a:p>
                      <a:pPr marL="0" marR="0"/>
                      <a:r>
                        <a:rPr lang="en-US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The fat cat sat.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/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/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Same beginning sounds </a:t>
                      </a:r>
                    </a:p>
                    <a:p>
                      <a:pPr marL="0" marR="0"/>
                      <a:r>
                        <a:rPr lang="en-US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Sally sells seashells.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2" name="Text Box 41">
                      <a:extLst>
                        <a:ext uri="{FF2B5EF4-FFF2-40B4-BE49-F238E27FC236}">
                          <a16:creationId xmlns:a16="http://schemas.microsoft.com/office/drawing/2014/main" id="{487032C9-9FF1-184E-85C2-0FAC982BCA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00773" y="5681617"/>
                      <a:ext cx="2892338" cy="1003583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Count words in a sentence.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Count syllables in a word.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  <p:sp>
                  <p:nvSpPr>
                    <p:cNvPr id="23" name="Text Box 43">
                      <a:extLst>
                        <a:ext uri="{FF2B5EF4-FFF2-40B4-BE49-F238E27FC236}">
                          <a16:creationId xmlns:a16="http://schemas.microsoft.com/office/drawing/2014/main" id="{9EB7A97D-9E9E-BC4F-880E-C30C4E594AF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33709" y="4509048"/>
                      <a:ext cx="1717040" cy="614767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Syllable Segmenting &amp; Syllable Blending</a:t>
                      </a:r>
                    </a:p>
                  </p:txBody>
                </p:sp>
                <p:sp>
                  <p:nvSpPr>
                    <p:cNvPr id="24" name="Text Box 42">
                      <a:extLst>
                        <a:ext uri="{FF2B5EF4-FFF2-40B4-BE49-F238E27FC236}">
                          <a16:creationId xmlns:a16="http://schemas.microsoft.com/office/drawing/2014/main" id="{5D558B04-0854-BD40-9548-190C3CDD54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82160" y="668020"/>
                      <a:ext cx="1689100" cy="648546"/>
                    </a:xfrm>
                    <a:prstGeom prst="rect">
                      <a:avLst/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PHONEMIC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AWARENESS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25" name="Elbow Connector 24">
                      <a:extLst>
                        <a:ext uri="{FF2B5EF4-FFF2-40B4-BE49-F238E27FC236}">
                          <a16:creationId xmlns:a16="http://schemas.microsoft.com/office/drawing/2014/main" id="{A2660AB0-D67F-A94C-9267-127F021DC9F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865120" y="2755414"/>
                      <a:ext cx="1717040" cy="1575286"/>
                    </a:xfrm>
                    <a:prstGeom prst="bent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Text Box 58">
                      <a:extLst>
                        <a:ext uri="{FF2B5EF4-FFF2-40B4-BE49-F238E27FC236}">
                          <a16:creationId xmlns:a16="http://schemas.microsoft.com/office/drawing/2014/main" id="{FC8C2F3B-0601-104B-9FCE-0F08D6F17B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01440" y="2955108"/>
                      <a:ext cx="1457323" cy="1354770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Blending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(/c/ /at/ is </a:t>
                      </a:r>
                      <a:r>
                        <a:rPr lang="en-US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Segmenting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</a:t>
                      </a:r>
                      <a:r>
                        <a:rPr lang="en-US" sz="1200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is /c/ /at/) </a:t>
                      </a:r>
                    </a:p>
                  </p:txBody>
                </p:sp>
                <p:sp>
                  <p:nvSpPr>
                    <p:cNvPr id="27" name="Text Box 59">
                      <a:extLst>
                        <a:ext uri="{FF2B5EF4-FFF2-40B4-BE49-F238E27FC236}">
                          <a16:creationId xmlns:a16="http://schemas.microsoft.com/office/drawing/2014/main" id="{1EF8A087-E871-1A4B-AA1B-E912FAF0B0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47621" y="1708478"/>
                      <a:ext cx="1155694" cy="1046936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Sound (Phoneme) Blending &amp; Segmenting</a:t>
                      </a:r>
                    </a:p>
                  </p:txBody>
                </p:sp>
              </p:grpSp>
            </p:grpSp>
            <p:sp>
              <p:nvSpPr>
                <p:cNvPr id="15" name="Text Box 62">
                  <a:extLst>
                    <a:ext uri="{FF2B5EF4-FFF2-40B4-BE49-F238E27FC236}">
                      <a16:creationId xmlns:a16="http://schemas.microsoft.com/office/drawing/2014/main" id="{A0D28014-4A07-0B47-8EDA-2A95424D95C1}"/>
                    </a:ext>
                  </a:extLst>
                </p:cNvPr>
                <p:cNvSpPr txBox="1"/>
                <p:nvPr/>
              </p:nvSpPr>
              <p:spPr>
                <a:xfrm>
                  <a:off x="0" y="58420"/>
                  <a:ext cx="6357620" cy="5080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/>
                  <a:r>
                    <a:rPr lang="en-US" sz="2000" b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Stages of Phonological Awareness</a:t>
                  </a:r>
                  <a:endParaRPr lang="en-US" sz="1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A8D7662-D913-D345-9482-9598389D0BC7}"/>
                  </a:ext>
                </a:extLst>
              </p:cNvPr>
              <p:cNvCxnSpPr/>
              <p:nvPr/>
            </p:nvCxnSpPr>
            <p:spPr>
              <a:xfrm flipV="1">
                <a:off x="6522720" y="642620"/>
                <a:ext cx="67944" cy="76657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 Box 94">
                <a:extLst>
                  <a:ext uri="{FF2B5EF4-FFF2-40B4-BE49-F238E27FC236}">
                    <a16:creationId xmlns:a16="http://schemas.microsoft.com/office/drawing/2014/main" id="{7DE41B69-4AA2-7945-A616-1C76BF7D3454}"/>
                  </a:ext>
                </a:extLst>
              </p:cNvPr>
              <p:cNvSpPr txBox="1"/>
              <p:nvPr/>
            </p:nvSpPr>
            <p:spPr>
              <a:xfrm rot="10800000">
                <a:off x="6062980" y="5971540"/>
                <a:ext cx="401320" cy="193548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eaVert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srgbClr val="7F7F7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Simplest</a:t>
                </a:r>
              </a:p>
            </p:txBody>
          </p:sp>
          <p:sp>
            <p:nvSpPr>
              <p:cNvPr id="12" name="Text Box 96">
                <a:extLst>
                  <a:ext uri="{FF2B5EF4-FFF2-40B4-BE49-F238E27FC236}">
                    <a16:creationId xmlns:a16="http://schemas.microsoft.com/office/drawing/2014/main" id="{CE64283C-2FC0-EC4C-98A9-E7353D036C30}"/>
                  </a:ext>
                </a:extLst>
              </p:cNvPr>
              <p:cNvSpPr txBox="1"/>
              <p:nvPr/>
            </p:nvSpPr>
            <p:spPr>
              <a:xfrm flipV="1">
                <a:off x="6062980" y="3218180"/>
                <a:ext cx="462280" cy="1951355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eaVert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srgbClr val="7F7F7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Harder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3" name="Text Box 103">
                <a:extLst>
                  <a:ext uri="{FF2B5EF4-FFF2-40B4-BE49-F238E27FC236}">
                    <a16:creationId xmlns:a16="http://schemas.microsoft.com/office/drawing/2014/main" id="{9504B500-5449-BE4E-BAF8-C992464786D2}"/>
                  </a:ext>
                </a:extLst>
              </p:cNvPr>
              <p:cNvSpPr txBox="1"/>
              <p:nvPr/>
            </p:nvSpPr>
            <p:spPr>
              <a:xfrm flipV="1">
                <a:off x="6052820" y="911860"/>
                <a:ext cx="462280" cy="145542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eaVert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>
                    <a:solidFill>
                      <a:srgbClr val="7F7F7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Hardest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dirty="0"/>
              <a:t>TEACHING TIPS: PHONOLOGICAL AWARENESS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10652-91EB-0441-9DC2-E22172804E1F}"/>
              </a:ext>
            </a:extLst>
          </p:cNvPr>
          <p:cNvSpPr/>
          <p:nvPr/>
        </p:nvSpPr>
        <p:spPr>
          <a:xfrm>
            <a:off x="1522414" y="1981200"/>
            <a:ext cx="102869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Know the difference between the name of a letter and the sound of a letter. 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 letter between two slashes // is the sound.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So, the letter 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</a:rPr>
              <a:t>t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represents the sound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/t/.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The word 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</a:rPr>
              <a:t>sat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has three sounds: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/s/ /a/ /t/.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Students should learn each letter by its sound, not its name.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At this early stage, say the sound of the letter, not the letter name.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example, when teaching the letter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say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/a/ 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(as in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not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/ai/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(as in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letter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be said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/n/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(as in net), not 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/en/. </a:t>
            </a:r>
            <a:endParaRPr lang="en-US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will help students blend the words later on.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When saying letter sounds for your students, do not add the /uh/ sound.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For example, when saying the letter </a:t>
            </a:r>
            <a:r>
              <a:rPr lang="en-US" i="1" dirty="0"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sound, do not say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/fuh/. </a:t>
            </a:r>
          </a:p>
          <a:p>
            <a:pPr marL="41148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Just say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/fff/.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Adding the /uh/ sound at the end of the letter sound makes it harder to later blend the sounds in a word.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nline Media 3" descr="19">
            <a:hlinkClick r:id="" action="ppaction://media"/>
            <a:extLst>
              <a:ext uri="{FF2B5EF4-FFF2-40B4-BE49-F238E27FC236}">
                <a16:creationId xmlns:a16="http://schemas.microsoft.com/office/drawing/2014/main" id="{8B89E9C4-96D4-2140-B312-820FD552B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0086" y="59515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TIPS: PHONOLOGICAL AWARENESS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FB06CB-C130-8F4D-ABA3-0811FD5C86CA}"/>
              </a:ext>
            </a:extLst>
          </p:cNvPr>
          <p:cNvSpPr/>
          <p:nvPr/>
        </p:nvSpPr>
        <p:spPr>
          <a:xfrm>
            <a:off x="1522414" y="1981200"/>
            <a:ext cx="10210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Symbol" pitchFamily="2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Teach easier consonants first.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HOWEVER, some cultures have difficulty with certain sounds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. If your students have trouble with some letter-sounds, teach easier ones.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Below are some suggestions.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consonants are easier to say. You can s-t-r-e-t-c-h them out.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They are: </a:t>
            </a:r>
            <a:r>
              <a:rPr lang="en-US" b="1" dirty="0"/>
              <a:t>m /m/, s /s/, f /f/, l /l/, r /r/, n /n/, v /v/, z /z/.</a:t>
            </a:r>
            <a:r>
              <a:rPr lang="en-US" sz="2000" b="1" dirty="0"/>
              <a:t> </a:t>
            </a:r>
          </a:p>
          <a:p>
            <a:pPr marL="73152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consonants end sharply with a puff of air. They are a little harder. 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457200"/>
            <a:r>
              <a:rPr lang="en-US" dirty="0">
                <a:latin typeface="Calibri" panose="020F0502020204030204" pitchFamily="34" charset="0"/>
              </a:rPr>
              <a:t>They are: </a:t>
            </a:r>
            <a:r>
              <a:rPr lang="en-US" dirty="0"/>
              <a:t> </a:t>
            </a:r>
            <a:r>
              <a:rPr lang="en-US" b="1" dirty="0"/>
              <a:t>b /b/, c /c/, d /d/, g /g/, p /p/, t /t/, k /k/, j /j/.</a:t>
            </a:r>
            <a:r>
              <a:rPr lang="en-US" sz="2000" b="1" dirty="0"/>
              <a:t> </a:t>
            </a:r>
            <a:r>
              <a:rPr lang="en-US" dirty="0">
                <a:latin typeface="Calibri" panose="020F0502020204030204" pitchFamily="34" charset="0"/>
              </a:rPr>
              <a:t> </a:t>
            </a:r>
          </a:p>
          <a:p>
            <a:pPr marL="274320" indent="457200"/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consonants are just plain difficult. Teach them last.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457200"/>
            <a:r>
              <a:rPr lang="en-US" dirty="0">
                <a:latin typeface="Calibri" panose="020F0502020204030204" pitchFamily="34" charset="0"/>
              </a:rPr>
              <a:t>They are: </a:t>
            </a:r>
            <a:r>
              <a:rPr lang="en-US" sz="2000" b="1" dirty="0">
                <a:latin typeface="Calibri" panose="020F0502020204030204" pitchFamily="34" charset="0"/>
              </a:rPr>
              <a:t>h, w, y, x, q.</a:t>
            </a:r>
          </a:p>
          <a:p>
            <a:pPr marL="274320" indent="457200"/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" indent="457200"/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Online Media 3" descr="20">
            <a:hlinkClick r:id="" action="ppaction://media"/>
            <a:extLst>
              <a:ext uri="{FF2B5EF4-FFF2-40B4-BE49-F238E27FC236}">
                <a16:creationId xmlns:a16="http://schemas.microsoft.com/office/drawing/2014/main" id="{EDD6F6E9-F6F8-E444-9A7A-D397635E4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9634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905998" cy="1020762"/>
          </a:xfrm>
        </p:spPr>
        <p:txBody>
          <a:bodyPr>
            <a:normAutofit/>
          </a:bodyPr>
          <a:lstStyle/>
          <a:p>
            <a:r>
              <a:rPr lang="en-US" dirty="0"/>
              <a:t>STRATEGY: PHONOLOGICAL AWARENESS</a:t>
            </a:r>
            <a:br>
              <a:rPr lang="en-US" dirty="0"/>
            </a:br>
            <a:r>
              <a:rPr lang="en-US" b="1" dirty="0">
                <a:latin typeface="Calibri" panose="020F0502020204030204" pitchFamily="34" charset="0"/>
              </a:rPr>
              <a:t>Rhyming Games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C7509-7D1E-6F4D-A179-BFBFE63A2974}"/>
              </a:ext>
            </a:extLst>
          </p:cNvPr>
          <p:cNvSpPr/>
          <p:nvPr/>
        </p:nvSpPr>
        <p:spPr>
          <a:xfrm>
            <a:off x="1522414" y="1981200"/>
            <a:ext cx="883919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</a:rPr>
              <a:t>First, what is a rhyme? </a:t>
            </a:r>
          </a:p>
          <a:p>
            <a:r>
              <a:rPr lang="en-US" dirty="0">
                <a:latin typeface="Calibri" panose="020F0502020204030204" pitchFamily="34" charset="0"/>
              </a:rPr>
              <a:t>Words with the same sound at the end are rhyming words, like </a:t>
            </a:r>
            <a:r>
              <a:rPr lang="en-US" i="1" dirty="0">
                <a:latin typeface="Calibri" panose="020F0502020204030204" pitchFamily="34" charset="0"/>
              </a:rPr>
              <a:t>peep</a:t>
            </a:r>
            <a:r>
              <a:rPr lang="en-US" b="1" i="1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</a:rPr>
              <a:t>sheep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</a:rPr>
              <a:t>go</a:t>
            </a:r>
            <a:r>
              <a:rPr lang="en-US" dirty="0">
                <a:latin typeface="Calibri" panose="020F0502020204030204" pitchFamily="34" charset="0"/>
              </a:rPr>
              <a:t> and </a:t>
            </a:r>
            <a:r>
              <a:rPr lang="en-US" i="1" dirty="0">
                <a:latin typeface="Calibri" panose="020F0502020204030204" pitchFamily="34" charset="0"/>
              </a:rPr>
              <a:t>slow.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Rhyming Games are useful pre-reading activities to teach sound-language awareness (or Phonological Awareness.)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Rhymes are in poems and songs. They are fun and easy to remember!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u="sng" dirty="0">
                <a:latin typeface="Calibri" panose="020F0502020204030204" pitchFamily="34" charset="0"/>
              </a:rPr>
              <a:t>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Before using a Rhyming Strategy, make sure your students know what a rhyme 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Also, use words that they already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Use this strategy before reading. You can use it with the whole class, small groups, or individual students.</a:t>
            </a:r>
          </a:p>
          <a:p>
            <a:endParaRPr lang="en-US" u="sng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	</a:t>
            </a:r>
            <a:endParaRPr lang="en-US" sz="1600" dirty="0">
              <a:latin typeface="Times New Roman" panose="02020603050405020304" pitchFamily="18" charset="0"/>
            </a:endParaRPr>
          </a:p>
        </p:txBody>
      </p:sp>
      <p:pic>
        <p:nvPicPr>
          <p:cNvPr id="1042" name="Picture 18" descr="Checkmark">
            <a:extLst>
              <a:ext uri="{FF2B5EF4-FFF2-40B4-BE49-F238E27FC236}">
                <a16:creationId xmlns:a16="http://schemas.microsoft.com/office/drawing/2014/main" id="{2A698530-EAF9-E045-873D-3E514AD5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r="-2058" b="-16786"/>
          <a:stretch>
            <a:fillRect/>
          </a:stretch>
        </p:blipFill>
        <p:spPr bwMode="auto">
          <a:xfrm>
            <a:off x="0" y="0"/>
            <a:ext cx="215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heckmark">
            <a:extLst>
              <a:ext uri="{FF2B5EF4-FFF2-40B4-BE49-F238E27FC236}">
                <a16:creationId xmlns:a16="http://schemas.microsoft.com/office/drawing/2014/main" id="{4E729EA3-DC0E-5441-8469-E5F3556E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r="-2058" b="-16786"/>
          <a:stretch>
            <a:fillRect/>
          </a:stretch>
        </p:blipFill>
        <p:spPr bwMode="auto">
          <a:xfrm>
            <a:off x="0" y="0"/>
            <a:ext cx="215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heckmark">
            <a:extLst>
              <a:ext uri="{FF2B5EF4-FFF2-40B4-BE49-F238E27FC236}">
                <a16:creationId xmlns:a16="http://schemas.microsoft.com/office/drawing/2014/main" id="{149F961A-4603-FE49-977B-6944B499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r="-2058" b="-16786"/>
          <a:stretch>
            <a:fillRect/>
          </a:stretch>
        </p:blipFill>
        <p:spPr bwMode="auto">
          <a:xfrm>
            <a:off x="0" y="0"/>
            <a:ext cx="215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Graphic 4" descr="Checkmark">
            <a:extLst>
              <a:ext uri="{FF2B5EF4-FFF2-40B4-BE49-F238E27FC236}">
                <a16:creationId xmlns:a16="http://schemas.microsoft.com/office/drawing/2014/main" id="{B0CE1CDA-BB09-7A4C-859B-96813C3B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r="-2058" b="-16786"/>
          <a:stretch>
            <a:fillRect/>
          </a:stretch>
        </p:blipFill>
        <p:spPr bwMode="auto">
          <a:xfrm>
            <a:off x="0" y="0"/>
            <a:ext cx="2159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524998" cy="1020762"/>
          </a:xfrm>
        </p:spPr>
        <p:txBody>
          <a:bodyPr/>
          <a:lstStyle/>
          <a:p>
            <a:r>
              <a:rPr lang="en-US" dirty="0"/>
              <a:t>PHONOLOGICAL AWARENESS GAME: </a:t>
            </a:r>
            <a:br>
              <a:rPr lang="en-US" dirty="0"/>
            </a:br>
            <a:r>
              <a:rPr lang="en-US" dirty="0"/>
              <a:t>Match the Rhyming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6994" y="4424065"/>
            <a:ext cx="2743200" cy="2148469"/>
          </a:xfrm>
        </p:spPr>
        <p:txBody>
          <a:bodyPr>
            <a:normAutofit/>
          </a:bodyPr>
          <a:lstStyle/>
          <a:p>
            <a:r>
              <a:rPr lang="en-US" dirty="0"/>
              <a:t>For very early learners, you can play this game with only pictures and objects. </a:t>
            </a:r>
          </a:p>
          <a:p>
            <a:r>
              <a:rPr lang="en-US" dirty="0"/>
              <a:t>To make it more advanced, you can use word-cards for each word.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AAE266-F213-3643-A4AD-1A56F71FC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412" y="1905000"/>
            <a:ext cx="6096000" cy="4191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u="sng" dirty="0"/>
              <a:t>Set-up</a:t>
            </a:r>
          </a:p>
          <a:p>
            <a:pPr lvl="0"/>
            <a:r>
              <a:rPr lang="en-US" dirty="0"/>
              <a:t>Find pictures or objects for words that rhyme, including a couple that don’t. </a:t>
            </a:r>
          </a:p>
          <a:p>
            <a:pPr lvl="0"/>
            <a:r>
              <a:rPr lang="en-US" dirty="0"/>
              <a:t>They should have one beat (or syllable) and have short vowel sounds. For this example, the objects are </a:t>
            </a:r>
            <a:r>
              <a:rPr lang="en-US" b="1" i="1" dirty="0"/>
              <a:t>hat, rat, bat, bag, dog.</a:t>
            </a:r>
            <a:endParaRPr lang="en-US" dirty="0"/>
          </a:p>
          <a:p>
            <a:pPr lvl="0"/>
            <a:r>
              <a:rPr lang="en-US" dirty="0"/>
              <a:t>If you want to use words, write these words in lowercase letters on cards. Underline the rhyming part. In this case, </a:t>
            </a:r>
            <a:r>
              <a:rPr lang="en-US" b="1" dirty="0"/>
              <a:t>/at/.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1CEAC-71B2-2345-90C6-895F7403A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62">
            <a:off x="533166" y="2785991"/>
            <a:ext cx="1114955" cy="1114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A6F28-02DC-9240-A604-9F064CB09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101">
            <a:off x="1923224" y="1645318"/>
            <a:ext cx="1121288" cy="1121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13E6A-06AD-4342-AF0E-C9ED9CEFA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320">
            <a:off x="2745827" y="3094938"/>
            <a:ext cx="1115326" cy="1115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4C2DC-78B6-1A48-8515-6BBCDFEBB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192">
            <a:off x="378829" y="4501920"/>
            <a:ext cx="1033359" cy="1587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348AAB-C186-004A-96BB-1ECECDD6C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420">
            <a:off x="10449115" y="1078103"/>
            <a:ext cx="1444362" cy="14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1602</Words>
  <Application>Microsoft Macintosh PowerPoint</Application>
  <PresentationFormat>Custom</PresentationFormat>
  <Paragraphs>171</Paragraphs>
  <Slides>15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Consolas</vt:lpstr>
      <vt:lpstr>Corbel</vt:lpstr>
      <vt:lpstr>Symbol</vt:lpstr>
      <vt:lpstr>Times New Roman</vt:lpstr>
      <vt:lpstr>Wingdings</vt:lpstr>
      <vt:lpstr>Chalkboard 16x9</vt:lpstr>
      <vt:lpstr>English Reading Skills  Teacher Training</vt:lpstr>
      <vt:lpstr>PHONOLOGICAL AWARENESS What is it?</vt:lpstr>
      <vt:lpstr>NOTES: SOUND-LANGUAGE AWARENESS</vt:lpstr>
      <vt:lpstr>WHAT DOES SOUND-LANGUAGE AWARENESS LOOK LIKE?</vt:lpstr>
      <vt:lpstr>PowerPoint Presentation</vt:lpstr>
      <vt:lpstr>TEACHING TIPS: PHONOLOGICAL AWARENESS</vt:lpstr>
      <vt:lpstr>TEACHING TIPS: PHONOLOGICAL AWARENESS</vt:lpstr>
      <vt:lpstr>STRATEGY: PHONOLOGICAL AWARENESS Rhyming Games</vt:lpstr>
      <vt:lpstr>PHONOLOGICAL AWARENESS GAME:  Match the Rhyming Picture</vt:lpstr>
      <vt:lpstr>PHONOLOGICAL AWARENESS GAME:  Match the Rhyming Picture </vt:lpstr>
      <vt:lpstr>PHONOLOGICAL AWARENESS GAME:  Match the Rhyming Picture </vt:lpstr>
      <vt:lpstr>STRATEGY: PHONOLOGICAL AWARENESS Break Down Sentences &amp; Words</vt:lpstr>
      <vt:lpstr>GAME: Clap Out the Words! (&amp; Syllables!)</vt:lpstr>
      <vt:lpstr>ASSESSMENT FOR PHONOLOGICAL AWARENESS</vt:lpstr>
      <vt:lpstr>ASSESSMENT FOR PHONOLOGICAL AWARENESS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Reading Skills  Teacher Training</dc:title>
  <dc:creator>Microsoft Office User</dc:creator>
  <cp:lastModifiedBy>Jill Robbins</cp:lastModifiedBy>
  <cp:revision>72</cp:revision>
  <dcterms:created xsi:type="dcterms:W3CDTF">2019-08-31T00:56:15Z</dcterms:created>
  <dcterms:modified xsi:type="dcterms:W3CDTF">2023-05-03T16:30:10Z</dcterms:modified>
</cp:coreProperties>
</file>