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9" r:id="rId4"/>
    <p:sldId id="315" r:id="rId5"/>
    <p:sldId id="314" r:id="rId6"/>
    <p:sldId id="282" r:id="rId7"/>
    <p:sldId id="294" r:id="rId8"/>
    <p:sldId id="305"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26D6-FB7C-7C31-4A60-0CFC30495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531E2-46F3-AEF3-DE07-FBE6CE56F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5273C-B373-CE43-B889-77BF2E4CFE54}"/>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C90202E6-31B2-F8E7-13F3-995BF07BC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F4D3B-20B1-6E29-5573-586281800AEC}"/>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180372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BA8A-F259-95E3-FA14-21E218F89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25CF4-4A41-5607-9CE6-3C496843A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7D0D4-DE9F-276A-C83D-7A6159989C92}"/>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88AE00A5-59E8-47CD-87EB-583438DCD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7117A-1EBF-46E9-DB99-87E64981A7CE}"/>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1148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306A6-D9DF-2A55-CAD5-4525A51FD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FD480-AFE9-132C-E556-AE299C2EF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51B46-323B-0746-8D59-18B935CBDA2B}"/>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BE710117-2283-5B24-C6E8-A785A01AD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20865-E00C-5090-9936-381BA8D67973}"/>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35503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89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4/24/23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7672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gr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4/24/23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86557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4/24/23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6377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4/24/23</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400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4/24/23</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27573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4/24/23</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4864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4/24/23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51191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0C1A-D290-5B94-526F-D0233DFE4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24242-D42E-9BAA-BF35-196C4497A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C846D-6EDD-BB66-6E75-9FFECFAE2FC6}"/>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037C33AC-CA43-D18F-D090-B0DB3B713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9EAFE-F253-099C-3B40-A86C385B055C}"/>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2773895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4/24/23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132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4/24/23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046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Vertical Text Placeholder 2"/>
          <p:cNvSpPr>
            <a:spLocks noGrp="1"/>
          </p:cNvSpPr>
          <p:nvPr>
            <p:ph type="body" orient="vert" idx="1" hasCustomPrompt="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4/24/23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54775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EBF2-8D5A-D0BA-34FE-0D2444CE4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9BA1E-FD7B-8693-B1D4-D6EAE92AD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20152-6172-5A96-6EE3-E2137C27361C}"/>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85F6EF6E-1392-A942-5B45-725EE7C52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707C9-1147-D671-645A-55E3E8D637D9}"/>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161497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8DDE-A517-BB63-F106-A7F05D36E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68C22-4F6B-9E81-C606-3A75418F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A352B-9AD8-AD2C-5DFE-73EF56A336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7A654-6122-EE83-0A1C-E7BEF37582AF}"/>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6" name="Footer Placeholder 5">
            <a:extLst>
              <a:ext uri="{FF2B5EF4-FFF2-40B4-BE49-F238E27FC236}">
                <a16:creationId xmlns:a16="http://schemas.microsoft.com/office/drawing/2014/main" id="{85F8B085-B73A-97F7-4117-8656767D4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3EC1C-1D98-04FE-848B-4692676CEDCB}"/>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85766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FB2A-3AC4-1F4A-AA02-3CAFB5C098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86A108-24FB-41A6-8204-318498FC1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DBB031-6322-01DE-178F-19DCE9116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2AB9F3-EBA5-962D-880D-BD11F932E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EB073-2E6D-A268-8521-B533B4774B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38258-3B63-FBB9-C092-E8F05F869B34}"/>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8" name="Footer Placeholder 7">
            <a:extLst>
              <a:ext uri="{FF2B5EF4-FFF2-40B4-BE49-F238E27FC236}">
                <a16:creationId xmlns:a16="http://schemas.microsoft.com/office/drawing/2014/main" id="{3FEA30D2-657E-AFA0-BA67-8F1CE8338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0D693-C4D6-4304-D0F0-3CA21B8F884B}"/>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117932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BD93-84C5-1779-DB44-D1D3A41C57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57467-625E-08AC-709B-78784866D830}"/>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4" name="Footer Placeholder 3">
            <a:extLst>
              <a:ext uri="{FF2B5EF4-FFF2-40B4-BE49-F238E27FC236}">
                <a16:creationId xmlns:a16="http://schemas.microsoft.com/office/drawing/2014/main" id="{1C76E2D8-66D7-7BFD-5578-C6E3BB9A0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0DE3C-FA33-C81E-9520-59DC222FE352}"/>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62966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EDBF5-D534-44CA-959A-F11C899CA29F}"/>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3" name="Footer Placeholder 2">
            <a:extLst>
              <a:ext uri="{FF2B5EF4-FFF2-40B4-BE49-F238E27FC236}">
                <a16:creationId xmlns:a16="http://schemas.microsoft.com/office/drawing/2014/main" id="{5A277185-E0C5-F881-75F6-88B4D7725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0A388-C3A9-1171-CA9E-9A531C3BB743}"/>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36133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E9-D534-EAD8-92D4-C877304FE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F8075-DD1C-C145-532C-B568B8E4B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796926-C674-17BE-4196-00818D41F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14B20-D391-D51A-C68A-D304879BA2C9}"/>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6" name="Footer Placeholder 5">
            <a:extLst>
              <a:ext uri="{FF2B5EF4-FFF2-40B4-BE49-F238E27FC236}">
                <a16:creationId xmlns:a16="http://schemas.microsoft.com/office/drawing/2014/main" id="{3D149F2B-2D8F-1E9F-3FAE-4E0C273AB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445EB-2487-F8A7-59DF-128448877D12}"/>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34649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4B68-4349-E3D4-07FA-296B3EABD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7DAB41-B71D-1918-A08B-3C3215742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0C1117-2940-0F84-B4D1-AB0564CEA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F43C3-2159-8A49-B6B3-DB6612658E99}"/>
              </a:ext>
            </a:extLst>
          </p:cNvPr>
          <p:cNvSpPr>
            <a:spLocks noGrp="1"/>
          </p:cNvSpPr>
          <p:nvPr>
            <p:ph type="dt" sz="half" idx="10"/>
          </p:nvPr>
        </p:nvSpPr>
        <p:spPr/>
        <p:txBody>
          <a:bodyPr/>
          <a:lstStyle/>
          <a:p>
            <a:fld id="{52A623E2-213C-724D-B4A9-0ECD1DAF7760}" type="datetimeFigureOut">
              <a:rPr lang="en-US" smtClean="0"/>
              <a:t>4/24/23</a:t>
            </a:fld>
            <a:endParaRPr lang="en-US"/>
          </a:p>
        </p:txBody>
      </p:sp>
      <p:sp>
        <p:nvSpPr>
          <p:cNvPr id="6" name="Footer Placeholder 5">
            <a:extLst>
              <a:ext uri="{FF2B5EF4-FFF2-40B4-BE49-F238E27FC236}">
                <a16:creationId xmlns:a16="http://schemas.microsoft.com/office/drawing/2014/main" id="{8C1599DB-B25E-FE3A-1183-EF0753406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4F9BA-AD26-3C05-E969-B9ACDDBEC15D}"/>
              </a:ext>
            </a:extLst>
          </p:cNvPr>
          <p:cNvSpPr>
            <a:spLocks noGrp="1"/>
          </p:cNvSpPr>
          <p:nvPr>
            <p:ph type="sldNum" sz="quarter" idx="12"/>
          </p:nvPr>
        </p:nvSpPr>
        <p:spPr/>
        <p:txBody>
          <a:bodyPr/>
          <a:lstStyle/>
          <a:p>
            <a:fld id="{A4754ACB-5804-C346-ABE0-E5283C4AFCC4}" type="slidenum">
              <a:rPr lang="en-US" smtClean="0"/>
              <a:t>‹#›</a:t>
            </a:fld>
            <a:endParaRPr lang="en-US"/>
          </a:p>
        </p:txBody>
      </p:sp>
    </p:spTree>
    <p:extLst>
      <p:ext uri="{BB962C8B-B14F-4D97-AF65-F5344CB8AC3E}">
        <p14:creationId xmlns:p14="http://schemas.microsoft.com/office/powerpoint/2010/main" val="397251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34D5F-0831-229F-C189-48B90418F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F42AC-45AD-3787-78C4-AF5FA69A2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CA225-2574-BAF5-EE67-F5E3F340DD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623E2-213C-724D-B4A9-0ECD1DAF7760}" type="datetimeFigureOut">
              <a:rPr lang="en-US" smtClean="0"/>
              <a:t>4/24/23</a:t>
            </a:fld>
            <a:endParaRPr lang="en-US"/>
          </a:p>
        </p:txBody>
      </p:sp>
      <p:sp>
        <p:nvSpPr>
          <p:cNvPr id="5" name="Footer Placeholder 4">
            <a:extLst>
              <a:ext uri="{FF2B5EF4-FFF2-40B4-BE49-F238E27FC236}">
                <a16:creationId xmlns:a16="http://schemas.microsoft.com/office/drawing/2014/main" id="{03B12AEE-CF73-64E9-28EA-E0B3854B8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086179-D8A3-4923-E13A-711B1A00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4ACB-5804-C346-ABE0-E5283C4AFCC4}" type="slidenum">
              <a:rPr lang="en-US" smtClean="0"/>
              <a:t>‹#›</a:t>
            </a:fld>
            <a:endParaRPr lang="en-US"/>
          </a:p>
        </p:txBody>
      </p:sp>
    </p:spTree>
    <p:extLst>
      <p:ext uri="{BB962C8B-B14F-4D97-AF65-F5344CB8AC3E}">
        <p14:creationId xmlns:p14="http://schemas.microsoft.com/office/powerpoint/2010/main" val="25673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4/24/23</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21297621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DD75-C102-4499-86FD-D60CF243AE9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8B88E6-B2FE-5475-94D6-99CA6C4E58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830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a:t>
            </a:r>
            <a:br>
              <a:rPr lang="en-US" dirty="0"/>
            </a:br>
            <a:r>
              <a:rPr lang="en-US" dirty="0"/>
              <a:t>What is it?</a:t>
            </a:r>
          </a:p>
        </p:txBody>
      </p:sp>
      <p:sp>
        <p:nvSpPr>
          <p:cNvPr id="3" name="Text Placeholder 2"/>
          <p:cNvSpPr>
            <a:spLocks noGrp="1"/>
          </p:cNvSpPr>
          <p:nvPr>
            <p:ph type="body" idx="1"/>
          </p:nvPr>
        </p:nvSpPr>
        <p:spPr/>
        <p:txBody>
          <a:bodyPr>
            <a:normAutofit lnSpcReduction="10000"/>
          </a:bodyPr>
          <a:lstStyle/>
          <a:p>
            <a:r>
              <a:rPr lang="en-US" b="1" dirty="0"/>
              <a:t>Fluency is the ability to read a text quickly and understand it.</a:t>
            </a:r>
            <a:r>
              <a:rPr lang="en-US" dirty="0"/>
              <a:t> It is the bridge between reading a word and understanding it (or Comprehension). </a:t>
            </a:r>
          </a:p>
          <a:p>
            <a:endParaRPr lang="en-US" dirty="0"/>
          </a:p>
        </p:txBody>
      </p:sp>
      <p:pic>
        <p:nvPicPr>
          <p:cNvPr id="4" name="Online Media 3" descr="50">
            <a:hlinkClick r:id="" action="ppaction://media"/>
            <a:extLst>
              <a:ext uri="{FF2B5EF4-FFF2-40B4-BE49-F238E27FC236}">
                <a16:creationId xmlns:a16="http://schemas.microsoft.com/office/drawing/2014/main" id="{5A9AA5A7-358D-7B43-9866-8B204F6B5B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2800" y="5943600"/>
            <a:ext cx="812800" cy="812800"/>
          </a:xfrm>
          <a:prstGeom prst="rect">
            <a:avLst/>
          </a:prstGeom>
        </p:spPr>
      </p:pic>
    </p:spTree>
    <p:extLst>
      <p:ext uri="{BB962C8B-B14F-4D97-AF65-F5344CB8AC3E}">
        <p14:creationId xmlns:p14="http://schemas.microsoft.com/office/powerpoint/2010/main" val="286934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FLUENCY</a:t>
            </a:r>
          </a:p>
        </p:txBody>
      </p:sp>
      <p:sp>
        <p:nvSpPr>
          <p:cNvPr id="3" name="Rectangle 2">
            <a:extLst>
              <a:ext uri="{FF2B5EF4-FFF2-40B4-BE49-F238E27FC236}">
                <a16:creationId xmlns:a16="http://schemas.microsoft.com/office/drawing/2014/main" id="{DB3781F7-CD7B-A14A-BCF7-AF2CAE873580}"/>
              </a:ext>
            </a:extLst>
          </p:cNvPr>
          <p:cNvSpPr/>
          <p:nvPr/>
        </p:nvSpPr>
        <p:spPr>
          <a:xfrm>
            <a:off x="1524003" y="2209800"/>
            <a:ext cx="9067799" cy="3970318"/>
          </a:xfrm>
          <a:prstGeom prst="rect">
            <a:avLst/>
          </a:prstGeom>
        </p:spPr>
        <p:txBody>
          <a:bodyPr wrap="square">
            <a:spAutoFit/>
          </a:bodyPr>
          <a:lstStyle/>
          <a:p>
            <a:pPr marL="342900" indent="-342900">
              <a:buFont typeface="Symbol" pitchFamily="2" charset="2"/>
              <a:buChar char=""/>
            </a:pPr>
            <a:r>
              <a:rPr lang="en-US" dirty="0">
                <a:solidFill>
                  <a:prstClr val="white"/>
                </a:solidFill>
                <a:latin typeface="Calibri" panose="020F0502020204030204" pitchFamily="34" charset="0"/>
                <a:ea typeface="Times New Roman" panose="02020603050405020304" pitchFamily="18" charset="0"/>
              </a:rPr>
              <a:t>Fluent readers: </a:t>
            </a:r>
            <a:endParaRPr lang="en-US" sz="1600" dirty="0">
              <a:solidFill>
                <a:prstClr val="white"/>
              </a:solidFill>
              <a:latin typeface="Times New Roman" panose="02020603050405020304" pitchFamily="18" charset="0"/>
              <a:ea typeface="Times New Roman" panose="02020603050405020304" pitchFamily="18" charset="0"/>
            </a:endParaRPr>
          </a:p>
          <a:p>
            <a:pPr marL="800100" lvl="1" indent="-342900">
              <a:buFont typeface="Calibri" panose="020F0502020204030204" pitchFamily="34" charset="0"/>
              <a:buChar char="-"/>
            </a:pPr>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read with correct pauses and expression;</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do not spend time figuring out (or, decoding) each word;</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can focus on what the text means;</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can make connections between the text and their own knowledge.</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prstClr val="white"/>
                </a:solidFill>
                <a:latin typeface="Calibri" panose="020F0502020204030204" pitchFamily="34" charset="0"/>
                <a:ea typeface="Times New Roman" panose="02020603050405020304" pitchFamily="18" charset="0"/>
              </a:rPr>
              <a:t> </a:t>
            </a:r>
            <a:endParaRPr lang="en-US" sz="16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dirty="0">
                <a:solidFill>
                  <a:prstClr val="white"/>
                </a:solidFill>
                <a:latin typeface="Calibri" panose="020F0502020204030204" pitchFamily="34" charset="0"/>
                <a:ea typeface="Times New Roman" panose="02020603050405020304" pitchFamily="18" charset="0"/>
              </a:rPr>
              <a:t>Fluency grows slowly over time. And fluency grows from LOTS of practice. </a:t>
            </a:r>
            <a:endParaRPr lang="en-US" sz="1600"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Calibri" panose="020F0502020204030204" pitchFamily="34" charset="0"/>
                <a:ea typeface="Times New Roman" panose="02020603050405020304" pitchFamily="18" charset="0"/>
              </a:rPr>
              <a:t> </a:t>
            </a:r>
            <a:endParaRPr lang="en-US" sz="16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dirty="0">
                <a:solidFill>
                  <a:prstClr val="white"/>
                </a:solidFill>
                <a:latin typeface="Calibri" panose="020F0502020204030204" pitchFamily="34" charset="0"/>
                <a:ea typeface="Times New Roman" panose="02020603050405020304" pitchFamily="18" charset="0"/>
              </a:rPr>
              <a:t>To read fluently, readers must be able to divide the text into meaningful “chunks.” These chucks include phrases and clause within a sentence. </a:t>
            </a:r>
            <a:endParaRPr lang="en-US" sz="1600"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Calibri" panose="020F0502020204030204" pitchFamily="34" charset="0"/>
                <a:ea typeface="Times New Roman" panose="02020603050405020304" pitchFamily="18" charset="0"/>
              </a:rPr>
              <a:t> </a:t>
            </a:r>
            <a:endParaRPr lang="en-US" sz="16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dirty="0">
                <a:solidFill>
                  <a:prstClr val="white"/>
                </a:solidFill>
                <a:latin typeface="Calibri" panose="020F0502020204030204" pitchFamily="34" charset="0"/>
                <a:ea typeface="Times New Roman" panose="02020603050405020304" pitchFamily="18" charset="0"/>
              </a:rPr>
              <a:t>Fluency is not a reading stage of development where readers can read ALL words quickly and easily all the time. Fluency changes depending on the text. A student may be able to read a familiar text fluently. But then read a new text very slowly. </a:t>
            </a:r>
            <a:endParaRPr lang="en-US" sz="1600" dirty="0">
              <a:solidFill>
                <a:prstClr val="white"/>
              </a:solidFill>
              <a:latin typeface="Times New Roman" panose="02020603050405020304" pitchFamily="18" charset="0"/>
              <a:ea typeface="Times New Roman" panose="02020603050405020304" pitchFamily="18" charset="0"/>
            </a:endParaRPr>
          </a:p>
        </p:txBody>
      </p:sp>
      <p:pic>
        <p:nvPicPr>
          <p:cNvPr id="4" name="Online Media 3" descr="51">
            <a:hlinkClick r:id="" action="ppaction://media"/>
            <a:extLst>
              <a:ext uri="{FF2B5EF4-FFF2-40B4-BE49-F238E27FC236}">
                <a16:creationId xmlns:a16="http://schemas.microsoft.com/office/drawing/2014/main" id="{6F84B7D9-5BA8-9249-A396-11772FCB6F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2800" y="5943600"/>
            <a:ext cx="812800" cy="812800"/>
          </a:xfrm>
          <a:prstGeom prst="rect">
            <a:avLst/>
          </a:prstGeom>
        </p:spPr>
      </p:pic>
    </p:spTree>
    <p:extLst>
      <p:ext uri="{BB962C8B-B14F-4D97-AF65-F5344CB8AC3E}">
        <p14:creationId xmlns:p14="http://schemas.microsoft.com/office/powerpoint/2010/main" val="23137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TIPS: FLUENCY</a:t>
            </a:r>
          </a:p>
        </p:txBody>
      </p:sp>
      <p:sp>
        <p:nvSpPr>
          <p:cNvPr id="3" name="Rectangle 2">
            <a:extLst>
              <a:ext uri="{FF2B5EF4-FFF2-40B4-BE49-F238E27FC236}">
                <a16:creationId xmlns:a16="http://schemas.microsoft.com/office/drawing/2014/main" id="{0B5BE5E0-E036-F247-849B-E10A4FE978BA}"/>
              </a:ext>
            </a:extLst>
          </p:cNvPr>
          <p:cNvSpPr/>
          <p:nvPr/>
        </p:nvSpPr>
        <p:spPr>
          <a:xfrm>
            <a:off x="1520033" y="1874381"/>
            <a:ext cx="9982200" cy="4678204"/>
          </a:xfrm>
          <a:prstGeom prst="rect">
            <a:avLst/>
          </a:prstGeom>
        </p:spPr>
        <p:txBody>
          <a:bodyPr wrap="square">
            <a:spAutoFit/>
          </a:bodyPr>
          <a:lstStyle/>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Students need to read and then re-read texts out loud to teachers and classmates. Teachers should also give feedback.</a:t>
            </a:r>
            <a:r>
              <a:rPr lang="en-US" sz="2000" b="1" dirty="0">
                <a:solidFill>
                  <a:prstClr val="white"/>
                </a:solidFill>
                <a:latin typeface="Calibri" panose="020F0502020204030204" pitchFamily="34" charset="0"/>
                <a:ea typeface="Times New Roman" panose="02020603050405020304" pitchFamily="18" charset="0"/>
              </a:rPr>
              <a:t> </a:t>
            </a:r>
            <a:r>
              <a:rPr lang="en-US" sz="2000" dirty="0">
                <a:solidFill>
                  <a:prstClr val="white"/>
                </a:solidFill>
                <a:latin typeface="Calibri" panose="020F0502020204030204" pitchFamily="34" charset="0"/>
                <a:ea typeface="Times New Roman" panose="02020603050405020304" pitchFamily="18" charset="0"/>
              </a:rPr>
              <a:t>Use activities that make students re-read texts.</a:t>
            </a:r>
          </a:p>
          <a:p>
            <a:pPr marL="342900" indent="-342900">
              <a:buFont typeface="Symbol" pitchFamily="2" charset="2"/>
              <a:buChar char=""/>
            </a:pPr>
            <a:endParaRPr lang="en-US" sz="2000" dirty="0">
              <a:solidFill>
                <a:prstClr val="white"/>
              </a:solidFill>
              <a:latin typeface="Calibri" panose="020F0502020204030204" pitchFamily="34" charset="0"/>
              <a:ea typeface="Times New Roman" panose="02020603050405020304" pitchFamily="18" charset="0"/>
            </a:endParaRPr>
          </a:p>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The texts for Fluency practice should not be too easy or too hard. If the text is too hard, students will focus on sounding out the words and NOT on understanding them.</a:t>
            </a:r>
          </a:p>
          <a:p>
            <a:pPr marL="342900" indent="-342900">
              <a:buFont typeface="Symbol" pitchFamily="2" charset="2"/>
              <a:buChar char=""/>
            </a:pPr>
            <a:endParaRPr lang="en-US" sz="2000" dirty="0">
              <a:solidFill>
                <a:prstClr val="white"/>
              </a:solidFill>
              <a:latin typeface="Calibri" panose="020F0502020204030204" pitchFamily="34" charset="0"/>
              <a:ea typeface="Times New Roman" panose="02020603050405020304" pitchFamily="18" charset="0"/>
            </a:endParaRPr>
          </a:p>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If a student has a low reading level, reading silently is NOT very effective. </a:t>
            </a:r>
            <a:r>
              <a:rPr lang="en-US" dirty="0">
                <a:solidFill>
                  <a:prstClr val="white"/>
                </a:solidFill>
                <a:latin typeface="Corbel"/>
              </a:rPr>
              <a:t>It is better to read out loud alone, with a partner or with the whole class.  </a:t>
            </a:r>
            <a:endParaRPr lang="en-US" sz="2000" b="1"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en-US" sz="2000" b="1"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Teachers should model fluent reading. Students should re-read the text out loud.</a:t>
            </a:r>
            <a:endParaRPr lang="en-US" sz="20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en-US" sz="20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Students should hear many different texts read fluently and with expression.</a:t>
            </a:r>
            <a:endParaRPr lang="en-US" sz="20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en-US" sz="2000" dirty="0">
              <a:solidFill>
                <a:prstClr val="white"/>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2000" dirty="0">
                <a:solidFill>
                  <a:prstClr val="white"/>
                </a:solidFill>
                <a:latin typeface="Calibri" panose="020F0502020204030204" pitchFamily="34" charset="0"/>
                <a:ea typeface="Times New Roman" panose="02020603050405020304" pitchFamily="18" charset="0"/>
              </a:rPr>
              <a:t>Reading word lists may improve vocabulary. However, this may not help a student’s ability to read fluently. </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4" name="Online Media 3" descr="52">
            <a:hlinkClick r:id="" action="ppaction://media"/>
            <a:extLst>
              <a:ext uri="{FF2B5EF4-FFF2-40B4-BE49-F238E27FC236}">
                <a16:creationId xmlns:a16="http://schemas.microsoft.com/office/drawing/2014/main" id="{DB24B15B-7CCC-CF45-8017-8DE67CDA86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2800" y="5943600"/>
            <a:ext cx="812800" cy="812800"/>
          </a:xfrm>
          <a:prstGeom prst="rect">
            <a:avLst/>
          </a:prstGeom>
        </p:spPr>
      </p:pic>
    </p:spTree>
    <p:extLst>
      <p:ext uri="{BB962C8B-B14F-4D97-AF65-F5344CB8AC3E}">
        <p14:creationId xmlns:p14="http://schemas.microsoft.com/office/powerpoint/2010/main" val="21147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Reader’s Theater</a:t>
            </a:r>
          </a:p>
        </p:txBody>
      </p:sp>
      <p:sp>
        <p:nvSpPr>
          <p:cNvPr id="4" name="Text Placeholder 3"/>
          <p:cNvSpPr>
            <a:spLocks noGrp="1"/>
          </p:cNvSpPr>
          <p:nvPr>
            <p:ph type="body" sz="half" idx="2"/>
          </p:nvPr>
        </p:nvSpPr>
        <p:spPr>
          <a:xfrm>
            <a:off x="1524002" y="3048000"/>
            <a:ext cx="2743200" cy="3048000"/>
          </a:xfrm>
        </p:spPr>
        <p:txBody>
          <a:bodyPr>
            <a:normAutofit/>
          </a:bodyPr>
          <a:lstStyle/>
          <a:p>
            <a:r>
              <a:rPr lang="en-US" dirty="0"/>
              <a:t>With Reader's Theater, students read from a script. They do not need to memorize. </a:t>
            </a:r>
          </a:p>
          <a:p>
            <a:endParaRPr lang="en-US" dirty="0"/>
          </a:p>
          <a:p>
            <a:r>
              <a:rPr lang="en-US" dirty="0"/>
              <a:t>The best Reader's Theater scripts have lots of dialogue and characters.</a:t>
            </a:r>
          </a:p>
          <a:p>
            <a:endParaRPr lang="en-US" dirty="0"/>
          </a:p>
          <a:p>
            <a:endParaRPr lang="en-US" dirty="0"/>
          </a:p>
        </p:txBody>
      </p:sp>
      <p:sp>
        <p:nvSpPr>
          <p:cNvPr id="6" name="Content Placeholder 5"/>
          <p:cNvSpPr>
            <a:spLocks noGrp="1"/>
          </p:cNvSpPr>
          <p:nvPr>
            <p:ph idx="1"/>
          </p:nvPr>
        </p:nvSpPr>
        <p:spPr>
          <a:xfrm>
            <a:off x="4711610" y="1905000"/>
            <a:ext cx="5880190" cy="4191000"/>
          </a:xfrm>
        </p:spPr>
        <p:txBody>
          <a:bodyPr>
            <a:normAutofit fontScale="55000" lnSpcReduction="20000"/>
          </a:bodyPr>
          <a:lstStyle/>
          <a:p>
            <a:pPr marL="0" indent="0">
              <a:buNone/>
            </a:pPr>
            <a:r>
              <a:rPr lang="en-US" sz="3200" b="1" u="sng" dirty="0"/>
              <a:t>How to Use Reader’s Theater</a:t>
            </a:r>
            <a:endParaRPr lang="en-US" sz="3200" b="1" dirty="0"/>
          </a:p>
          <a:p>
            <a:pPr lvl="0"/>
            <a:r>
              <a:rPr lang="en-US" sz="2900" dirty="0"/>
              <a:t>Choose a story that can be divided into parts or characters. </a:t>
            </a:r>
          </a:p>
          <a:p>
            <a:pPr lvl="0"/>
            <a:r>
              <a:rPr lang="en-US" sz="2900" dirty="0"/>
              <a:t>Give reading parts to each student. (If you have more students than parts, you can have 2 or 3 groups act out the same story.)</a:t>
            </a:r>
          </a:p>
          <a:p>
            <a:pPr lvl="0"/>
            <a:r>
              <a:rPr lang="en-US" sz="2900" dirty="0"/>
              <a:t>Then students practice. They first read their parts out loud. The teacher helps them. </a:t>
            </a:r>
          </a:p>
          <a:p>
            <a:pPr lvl="0"/>
            <a:r>
              <a:rPr lang="en-US" sz="2900" dirty="0"/>
              <a:t>Finally, they read their parts for an audience. </a:t>
            </a:r>
          </a:p>
          <a:p>
            <a:pPr marL="0" indent="0">
              <a:buNone/>
            </a:pPr>
            <a:r>
              <a:rPr lang="en-US" sz="2900" b="1" u="sng" dirty="0"/>
              <a:t>Notes</a:t>
            </a:r>
            <a:endParaRPr lang="en-US" sz="2900" b="1" dirty="0"/>
          </a:p>
          <a:p>
            <a:r>
              <a:rPr lang="en-US" sz="2900" dirty="0"/>
              <a:t>Once students have read the texts a couple of times, they can make a set or costumes. </a:t>
            </a:r>
          </a:p>
          <a:p>
            <a:r>
              <a:rPr lang="en-US" sz="2900" dirty="0"/>
              <a:t>Reader’s Theater helps to build reading confidence.</a:t>
            </a:r>
          </a:p>
          <a:p>
            <a:r>
              <a:rPr lang="en-US" sz="2900" dirty="0"/>
              <a:t>It also tests a student’s listening skills. They must know when one actor finishes a line before saying theirs.</a:t>
            </a:r>
          </a:p>
          <a:p>
            <a:pPr marL="0" indent="0">
              <a:buNone/>
            </a:pPr>
            <a:endParaRPr lang="en-US" sz="2500" dirty="0"/>
          </a:p>
          <a:p>
            <a:pPr marL="0" indent="0">
              <a:buNone/>
            </a:pPr>
            <a:endParaRPr lang="en-US" sz="2900" dirty="0"/>
          </a:p>
          <a:p>
            <a:endParaRPr lang="en-US" dirty="0"/>
          </a:p>
        </p:txBody>
      </p:sp>
      <p:pic>
        <p:nvPicPr>
          <p:cNvPr id="7" name="Picture 6">
            <a:extLst>
              <a:ext uri="{FF2B5EF4-FFF2-40B4-BE49-F238E27FC236}">
                <a16:creationId xmlns:a16="http://schemas.microsoft.com/office/drawing/2014/main" id="{874205AB-69CF-FB46-A5B1-737297380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1783">
            <a:off x="9921765" y="472965"/>
            <a:ext cx="1812790" cy="1812790"/>
          </a:xfrm>
          <a:prstGeom prst="rect">
            <a:avLst/>
          </a:prstGeom>
        </p:spPr>
      </p:pic>
    </p:spTree>
    <p:extLst>
      <p:ext uri="{BB962C8B-B14F-4D97-AF65-F5344CB8AC3E}">
        <p14:creationId xmlns:p14="http://schemas.microsoft.com/office/powerpoint/2010/main" val="35847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Partner Reading</a:t>
            </a:r>
          </a:p>
        </p:txBody>
      </p:sp>
      <p:sp>
        <p:nvSpPr>
          <p:cNvPr id="3" name="TextBox 2">
            <a:extLst>
              <a:ext uri="{FF2B5EF4-FFF2-40B4-BE49-F238E27FC236}">
                <a16:creationId xmlns:a16="http://schemas.microsoft.com/office/drawing/2014/main" id="{DEF2E458-0787-7D42-A3ED-1638480E4431}"/>
              </a:ext>
            </a:extLst>
          </p:cNvPr>
          <p:cNvSpPr txBox="1"/>
          <p:nvPr/>
        </p:nvSpPr>
        <p:spPr>
          <a:xfrm>
            <a:off x="1524002" y="2895600"/>
            <a:ext cx="2743198" cy="3539430"/>
          </a:xfrm>
          <a:prstGeom prst="rect">
            <a:avLst/>
          </a:prstGeom>
          <a:noFill/>
        </p:spPr>
        <p:txBody>
          <a:bodyPr wrap="square" rtlCol="0">
            <a:spAutoFit/>
          </a:bodyPr>
          <a:lstStyle/>
          <a:p>
            <a:r>
              <a:rPr lang="en-US" sz="1600" dirty="0">
                <a:solidFill>
                  <a:prstClr val="white"/>
                </a:solidFill>
                <a:latin typeface="Corbel"/>
              </a:rPr>
              <a:t>With Partner Reading, students read out loud to each other. </a:t>
            </a:r>
          </a:p>
          <a:p>
            <a:endParaRPr lang="en-US" sz="1600" dirty="0">
              <a:solidFill>
                <a:prstClr val="white"/>
              </a:solidFill>
              <a:latin typeface="Corbel"/>
            </a:endParaRPr>
          </a:p>
          <a:p>
            <a:r>
              <a:rPr lang="en-US" sz="1600" dirty="0">
                <a:solidFill>
                  <a:prstClr val="white"/>
                </a:solidFill>
                <a:latin typeface="Corbel"/>
              </a:rPr>
              <a:t>High-level readers can read with low-level readers. Or students who read at the same level can re-read a story together. </a:t>
            </a:r>
          </a:p>
          <a:p>
            <a:endParaRPr lang="en-US" sz="1600" dirty="0">
              <a:solidFill>
                <a:prstClr val="white"/>
              </a:solidFill>
              <a:latin typeface="Corbel"/>
            </a:endParaRPr>
          </a:p>
          <a:p>
            <a:r>
              <a:rPr lang="en-US" sz="1600" dirty="0">
                <a:solidFill>
                  <a:prstClr val="white"/>
                </a:solidFill>
                <a:latin typeface="Corbel"/>
              </a:rPr>
              <a:t>Partner reading can be used with any book. You can take turns reading by sentence, paragraph, page or chapter.</a:t>
            </a:r>
          </a:p>
        </p:txBody>
      </p:sp>
      <p:sp>
        <p:nvSpPr>
          <p:cNvPr id="4" name="TextBox 3">
            <a:extLst>
              <a:ext uri="{FF2B5EF4-FFF2-40B4-BE49-F238E27FC236}">
                <a16:creationId xmlns:a16="http://schemas.microsoft.com/office/drawing/2014/main" id="{22188397-5EAE-5449-BDC1-FE1998491211}"/>
              </a:ext>
            </a:extLst>
          </p:cNvPr>
          <p:cNvSpPr txBox="1"/>
          <p:nvPr/>
        </p:nvSpPr>
        <p:spPr>
          <a:xfrm>
            <a:off x="4953000" y="1676401"/>
            <a:ext cx="7162800" cy="5078313"/>
          </a:xfrm>
          <a:prstGeom prst="rect">
            <a:avLst/>
          </a:prstGeom>
          <a:noFill/>
        </p:spPr>
        <p:txBody>
          <a:bodyPr wrap="square" rtlCol="0">
            <a:spAutoFit/>
          </a:bodyPr>
          <a:lstStyle/>
          <a:p>
            <a:r>
              <a:rPr lang="en-US" sz="2000" b="1" u="sng" dirty="0">
                <a:solidFill>
                  <a:prstClr val="white"/>
                </a:solidFill>
                <a:latin typeface="Corbel"/>
              </a:rPr>
              <a:t>How to use Partner Reading</a:t>
            </a:r>
            <a:endParaRPr lang="en-US" sz="2000" b="1" dirty="0">
              <a:solidFill>
                <a:prstClr val="white"/>
              </a:solidFill>
              <a:latin typeface="Corbel"/>
            </a:endParaRPr>
          </a:p>
          <a:p>
            <a:r>
              <a:rPr lang="en-US" sz="1600" dirty="0">
                <a:solidFill>
                  <a:prstClr val="white"/>
                </a:solidFill>
                <a:latin typeface="Corbel"/>
              </a:rPr>
              <a:t>1. Explain Partner Reading to your students.</a:t>
            </a:r>
          </a:p>
          <a:p>
            <a:endParaRPr lang="en-US" sz="1600" dirty="0">
              <a:solidFill>
                <a:prstClr val="white"/>
              </a:solidFill>
              <a:latin typeface="Corbel"/>
            </a:endParaRPr>
          </a:p>
          <a:p>
            <a:r>
              <a:rPr lang="en-US" sz="1600" dirty="0">
                <a:solidFill>
                  <a:prstClr val="white"/>
                </a:solidFill>
                <a:latin typeface="Corbel"/>
              </a:rPr>
              <a:t>2. Pair students either by same reading ability. Or pair high-level readers with low-level readers. </a:t>
            </a:r>
          </a:p>
          <a:p>
            <a:endParaRPr lang="en-US" sz="1600" dirty="0">
              <a:solidFill>
                <a:prstClr val="white"/>
              </a:solidFill>
              <a:latin typeface="Corbel"/>
            </a:endParaRPr>
          </a:p>
          <a:p>
            <a:r>
              <a:rPr lang="en-US" sz="1600" dirty="0">
                <a:solidFill>
                  <a:prstClr val="white"/>
                </a:solidFill>
                <a:latin typeface="Corbel"/>
              </a:rPr>
              <a:t>3. Tell students how they will use paired reading. For example: Will they read out loud, together? Will they take turns with each person reading a line each? Or will one person read while the other person listens?</a:t>
            </a:r>
          </a:p>
          <a:p>
            <a:endParaRPr lang="en-US" sz="1600" dirty="0">
              <a:solidFill>
                <a:prstClr val="white"/>
              </a:solidFill>
              <a:latin typeface="Corbel"/>
            </a:endParaRPr>
          </a:p>
          <a:p>
            <a:r>
              <a:rPr lang="en-US" sz="1600" dirty="0">
                <a:solidFill>
                  <a:prstClr val="white"/>
                </a:solidFill>
                <a:latin typeface="Corbel"/>
              </a:rPr>
              <a:t>4. Teach students how to correct their classmates when they hear an error. </a:t>
            </a:r>
          </a:p>
          <a:p>
            <a:endParaRPr lang="en-US" sz="1600" dirty="0">
              <a:solidFill>
                <a:prstClr val="white"/>
              </a:solidFill>
              <a:latin typeface="Corbel"/>
            </a:endParaRPr>
          </a:p>
          <a:p>
            <a:r>
              <a:rPr lang="en-US" sz="1600" dirty="0">
                <a:solidFill>
                  <a:prstClr val="white"/>
                </a:solidFill>
                <a:latin typeface="Corbel"/>
              </a:rPr>
              <a:t>5. Tell the pairs to ask each other about the text. For example: "What was your part about? What was your favorite part? What words did you already know? Which part gave you trouble?"</a:t>
            </a:r>
          </a:p>
          <a:p>
            <a:endParaRPr lang="en-US" sz="1600" dirty="0">
              <a:solidFill>
                <a:prstClr val="white"/>
              </a:solidFill>
              <a:latin typeface="Corbel"/>
            </a:endParaRPr>
          </a:p>
          <a:p>
            <a:r>
              <a:rPr lang="en-US" sz="1600" dirty="0">
                <a:solidFill>
                  <a:prstClr val="white"/>
                </a:solidFill>
                <a:latin typeface="Corbel"/>
              </a:rPr>
              <a:t>6. Students should give comments and praise frequently for correct reading. </a:t>
            </a:r>
          </a:p>
          <a:p>
            <a:endParaRPr lang="en-US" sz="1600" dirty="0">
              <a:solidFill>
                <a:prstClr val="white"/>
              </a:solidFill>
              <a:latin typeface="Corbel"/>
            </a:endParaRPr>
          </a:p>
          <a:p>
            <a:r>
              <a:rPr lang="en-US" sz="1600" dirty="0">
                <a:solidFill>
                  <a:prstClr val="white"/>
                </a:solidFill>
                <a:latin typeface="Corbel"/>
              </a:rPr>
              <a:t>7. Show them how to use the strategy. Then help them as they read with each other. </a:t>
            </a:r>
          </a:p>
        </p:txBody>
      </p:sp>
    </p:spTree>
    <p:extLst>
      <p:ext uri="{BB962C8B-B14F-4D97-AF65-F5344CB8AC3E}">
        <p14:creationId xmlns:p14="http://schemas.microsoft.com/office/powerpoint/2010/main" val="17751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Group Reading</a:t>
            </a:r>
          </a:p>
        </p:txBody>
      </p:sp>
      <p:sp>
        <p:nvSpPr>
          <p:cNvPr id="4" name="Text Placeholder 3"/>
          <p:cNvSpPr>
            <a:spLocks noGrp="1"/>
          </p:cNvSpPr>
          <p:nvPr>
            <p:ph type="body" sz="half" idx="2"/>
          </p:nvPr>
        </p:nvSpPr>
        <p:spPr>
          <a:xfrm>
            <a:off x="1219200" y="3505200"/>
            <a:ext cx="2743200" cy="2743200"/>
          </a:xfrm>
        </p:spPr>
        <p:txBody>
          <a:bodyPr>
            <a:normAutofit/>
          </a:bodyPr>
          <a:lstStyle/>
          <a:p>
            <a:r>
              <a:rPr lang="en-US" sz="2000" b="1" u="sng" dirty="0"/>
              <a:t>Why use Group Reading?</a:t>
            </a:r>
            <a:endParaRPr lang="en-US" sz="2000" b="1" dirty="0"/>
          </a:p>
          <a:p>
            <a:pPr lvl="0"/>
            <a:r>
              <a:rPr lang="en-US" dirty="0"/>
              <a:t>It can give less skilled readers the chance to practice and get help. </a:t>
            </a:r>
          </a:p>
          <a:p>
            <a:pPr lvl="0"/>
            <a:r>
              <a:rPr lang="en-US" dirty="0"/>
              <a:t>It gives students a model for fluent reading.</a:t>
            </a:r>
          </a:p>
          <a:p>
            <a:pPr lvl="0"/>
            <a:r>
              <a:rPr lang="en-US" dirty="0"/>
              <a:t>It helps to improve sight-reading ability</a:t>
            </a:r>
          </a:p>
          <a:p>
            <a:endParaRPr lang="en-US" dirty="0"/>
          </a:p>
        </p:txBody>
      </p:sp>
      <p:sp>
        <p:nvSpPr>
          <p:cNvPr id="6" name="Content Placeholder 5"/>
          <p:cNvSpPr>
            <a:spLocks noGrp="1"/>
          </p:cNvSpPr>
          <p:nvPr>
            <p:ph idx="1"/>
          </p:nvPr>
        </p:nvSpPr>
        <p:spPr>
          <a:xfrm>
            <a:off x="4572000" y="1905000"/>
            <a:ext cx="6019800" cy="4267200"/>
          </a:xfrm>
        </p:spPr>
        <p:txBody>
          <a:bodyPr>
            <a:normAutofit fontScale="77500" lnSpcReduction="20000"/>
          </a:bodyPr>
          <a:lstStyle/>
          <a:p>
            <a:pPr marL="0" indent="0">
              <a:buNone/>
            </a:pPr>
            <a:r>
              <a:rPr lang="en-US" sz="2900" b="1" u="sng" dirty="0"/>
              <a:t>How to Use Group Reading </a:t>
            </a:r>
            <a:endParaRPr lang="en-US" sz="2900" b="1" dirty="0"/>
          </a:p>
          <a:p>
            <a:pPr lvl="0"/>
            <a:r>
              <a:rPr lang="en-US" dirty="0"/>
              <a:t>Choose a text that works well for reading out loud as a group. It should:</a:t>
            </a:r>
          </a:p>
          <a:p>
            <a:pPr lvl="1"/>
            <a:r>
              <a:rPr lang="en-US" dirty="0"/>
              <a:t>have repeated grammar patterns and repeated words,</a:t>
            </a:r>
          </a:p>
          <a:p>
            <a:pPr lvl="1"/>
            <a:r>
              <a:rPr lang="en-US" dirty="0"/>
              <a:t>be not too long,</a:t>
            </a:r>
          </a:p>
          <a:p>
            <a:pPr lvl="1"/>
            <a:r>
              <a:rPr lang="en-US" dirty="0"/>
              <a:t>be at the reading level of most students.</a:t>
            </a:r>
          </a:p>
          <a:p>
            <a:pPr lvl="0"/>
            <a:r>
              <a:rPr lang="en-US" dirty="0"/>
              <a:t>Give each student a copy or write the text on the board. </a:t>
            </a:r>
          </a:p>
          <a:p>
            <a:pPr lvl="0"/>
            <a:r>
              <a:rPr lang="en-US" dirty="0"/>
              <a:t>Read the text out loud. Model fluent reading for the students.</a:t>
            </a:r>
          </a:p>
          <a:p>
            <a:pPr lvl="0"/>
            <a:r>
              <a:rPr lang="en-US" dirty="0"/>
              <a:t>As you read, ask the students to follow along with the text with a finger.</a:t>
            </a:r>
          </a:p>
          <a:p>
            <a:pPr lvl="0"/>
            <a:r>
              <a:rPr lang="en-US" dirty="0"/>
              <a:t>Re-read the passage. Have all the students read the text out loud together. </a:t>
            </a:r>
          </a:p>
          <a:p>
            <a:endParaRPr lang="en-US" dirty="0"/>
          </a:p>
        </p:txBody>
      </p:sp>
    </p:spTree>
    <p:extLst>
      <p:ext uri="{BB962C8B-B14F-4D97-AF65-F5344CB8AC3E}">
        <p14:creationId xmlns:p14="http://schemas.microsoft.com/office/powerpoint/2010/main" val="5086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FLUENCY</a:t>
            </a:r>
          </a:p>
        </p:txBody>
      </p:sp>
      <p:sp>
        <p:nvSpPr>
          <p:cNvPr id="3" name="Rectangle 2">
            <a:extLst>
              <a:ext uri="{FF2B5EF4-FFF2-40B4-BE49-F238E27FC236}">
                <a16:creationId xmlns:a16="http://schemas.microsoft.com/office/drawing/2014/main" id="{BF8323E9-AA34-E64F-8FBD-C1B7DBB01A13}"/>
              </a:ext>
            </a:extLst>
          </p:cNvPr>
          <p:cNvSpPr/>
          <p:nvPr/>
        </p:nvSpPr>
        <p:spPr>
          <a:xfrm>
            <a:off x="1521029" y="3657601"/>
            <a:ext cx="8382000" cy="2554545"/>
          </a:xfrm>
          <a:prstGeom prst="rect">
            <a:avLst/>
          </a:prstGeom>
        </p:spPr>
        <p:txBody>
          <a:bodyPr wrap="square">
            <a:spAutoFit/>
          </a:bodyPr>
          <a:lstStyle/>
          <a:p>
            <a:pPr indent="-228600">
              <a:tabLst>
                <a:tab pos="457200" algn="l"/>
              </a:tabLst>
            </a:pPr>
            <a:r>
              <a:rPr lang="en-US" sz="2000" dirty="0">
                <a:solidFill>
                  <a:prstClr val="white"/>
                </a:solidFill>
                <a:latin typeface="Calibri" panose="020F0502020204030204" pitchFamily="34" charset="0"/>
              </a:rPr>
              <a:t> </a:t>
            </a:r>
            <a:endParaRPr lang="en-US" sz="2000" dirty="0">
              <a:solidFill>
                <a:prstClr val="white"/>
              </a:solidFill>
              <a:latin typeface="Corbel"/>
            </a:endParaRPr>
          </a:p>
          <a:p>
            <a:pPr indent="-228600">
              <a:tabLst>
                <a:tab pos="457200" algn="l"/>
              </a:tabLst>
            </a:pPr>
            <a:r>
              <a:rPr lang="en-US" sz="2000" u="sng" dirty="0">
                <a:solidFill>
                  <a:prstClr val="white"/>
                </a:solidFill>
                <a:latin typeface="Calibri" panose="020F0502020204030204" pitchFamily="34" charset="0"/>
              </a:rPr>
              <a:t>When it comes to assessing Fluency, experts say look for the following: </a:t>
            </a:r>
            <a:endParaRPr lang="en-US" sz="2000" u="sng" dirty="0">
              <a:solidFill>
                <a:prstClr val="white"/>
              </a:solidFill>
              <a:latin typeface="Corbel"/>
            </a:endParaRPr>
          </a:p>
          <a:p>
            <a:pPr marL="800100" lvl="1" indent="-342900">
              <a:buFont typeface="Arial" panose="020B0604020202020204" pitchFamily="34" charset="0"/>
              <a:buChar char="•"/>
            </a:pPr>
            <a:r>
              <a:rPr lang="en-US" sz="2000" dirty="0">
                <a:solidFill>
                  <a:prstClr val="white"/>
                </a:solidFill>
                <a:latin typeface="Calibri" panose="020F0502020204030204" pitchFamily="34" charset="0"/>
              </a:rPr>
              <a:t>Does the student stress appropriate words?</a:t>
            </a:r>
            <a:endParaRPr lang="en-US" sz="2000" dirty="0">
              <a:solidFill>
                <a:prstClr val="white"/>
              </a:solidFill>
              <a:latin typeface="Corbel"/>
            </a:endParaRPr>
          </a:p>
          <a:p>
            <a:pPr marL="800100" lvl="1" indent="-342900">
              <a:buFont typeface="Arial" panose="020B0604020202020204" pitchFamily="34" charset="0"/>
              <a:buChar char="•"/>
            </a:pPr>
            <a:r>
              <a:rPr lang="en-US" sz="2000" dirty="0">
                <a:solidFill>
                  <a:prstClr val="white"/>
                </a:solidFill>
                <a:latin typeface="Calibri" panose="020F0502020204030204" pitchFamily="34" charset="0"/>
              </a:rPr>
              <a:t>Does the student's voice rise and fall at appropriate times as they read?</a:t>
            </a:r>
            <a:endParaRPr lang="en-US" sz="2000" dirty="0">
              <a:solidFill>
                <a:prstClr val="white"/>
              </a:solidFill>
              <a:latin typeface="Corbel"/>
            </a:endParaRPr>
          </a:p>
          <a:p>
            <a:pPr marL="800100" lvl="1" indent="-342900">
              <a:buFont typeface="Arial" panose="020B0604020202020204" pitchFamily="34" charset="0"/>
              <a:buChar char="•"/>
            </a:pPr>
            <a:r>
              <a:rPr lang="en-US" sz="2000" dirty="0">
                <a:solidFill>
                  <a:prstClr val="white"/>
                </a:solidFill>
                <a:latin typeface="Calibri" panose="020F0502020204030204" pitchFamily="34" charset="0"/>
              </a:rPr>
              <a:t>Does the student read punctuation correctly in the text? </a:t>
            </a:r>
            <a:endParaRPr lang="en-US" sz="2000" dirty="0">
              <a:solidFill>
                <a:prstClr val="white"/>
              </a:solidFill>
              <a:latin typeface="Corbel"/>
            </a:endParaRPr>
          </a:p>
          <a:p>
            <a:pPr marL="800100" lvl="1" indent="-342900">
              <a:buFont typeface="Arial" panose="020B0604020202020204" pitchFamily="34" charset="0"/>
              <a:buChar char="•"/>
            </a:pPr>
            <a:r>
              <a:rPr lang="en-US" sz="2000" dirty="0">
                <a:solidFill>
                  <a:prstClr val="white"/>
                </a:solidFill>
                <a:latin typeface="Calibri" panose="020F0502020204030204" pitchFamily="34" charset="0"/>
              </a:rPr>
              <a:t>Does the student read with proper emotion, such as happiness?</a:t>
            </a:r>
            <a:endParaRPr lang="en-US" sz="2000" dirty="0">
              <a:solidFill>
                <a:prstClr val="white"/>
              </a:solidFill>
              <a:latin typeface="Corbel"/>
            </a:endParaRPr>
          </a:p>
          <a:p>
            <a:pPr marL="800100" lvl="1" indent="-342900">
              <a:buFont typeface="Arial" panose="020B0604020202020204" pitchFamily="34" charset="0"/>
              <a:buChar char="•"/>
            </a:pPr>
            <a:r>
              <a:rPr lang="en-US" sz="2000" dirty="0">
                <a:solidFill>
                  <a:prstClr val="white"/>
                </a:solidFill>
                <a:latin typeface="Calibri" panose="020F0502020204030204" pitchFamily="34" charset="0"/>
              </a:rPr>
              <a:t>Does the student pause appropriately where subjects and verbs end, at phrases and with other language “chunks”?</a:t>
            </a:r>
            <a:endParaRPr lang="en-US" sz="2000" dirty="0">
              <a:solidFill>
                <a:prstClr val="white"/>
              </a:solidFill>
              <a:latin typeface="Corbel"/>
            </a:endParaRPr>
          </a:p>
        </p:txBody>
      </p:sp>
      <p:pic>
        <p:nvPicPr>
          <p:cNvPr id="4" name="Online Media 3" descr="56">
            <a:hlinkClick r:id="" action="ppaction://media"/>
            <a:extLst>
              <a:ext uri="{FF2B5EF4-FFF2-40B4-BE49-F238E27FC236}">
                <a16:creationId xmlns:a16="http://schemas.microsoft.com/office/drawing/2014/main" id="{B67B0E03-9A6F-7243-A6FA-316078700D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2800" y="5943600"/>
            <a:ext cx="812800" cy="812800"/>
          </a:xfrm>
          <a:prstGeom prst="rect">
            <a:avLst/>
          </a:prstGeom>
        </p:spPr>
      </p:pic>
      <p:sp>
        <p:nvSpPr>
          <p:cNvPr id="5" name="TextBox 4">
            <a:extLst>
              <a:ext uri="{FF2B5EF4-FFF2-40B4-BE49-F238E27FC236}">
                <a16:creationId xmlns:a16="http://schemas.microsoft.com/office/drawing/2014/main" id="{7DE4F683-DEA9-EB49-A8E2-CD91D4459ED4}"/>
              </a:ext>
            </a:extLst>
          </p:cNvPr>
          <p:cNvSpPr txBox="1"/>
          <p:nvPr/>
        </p:nvSpPr>
        <p:spPr>
          <a:xfrm>
            <a:off x="1521029" y="1751859"/>
            <a:ext cx="9040292" cy="1938992"/>
          </a:xfrm>
          <a:prstGeom prst="rect">
            <a:avLst/>
          </a:prstGeom>
          <a:noFill/>
        </p:spPr>
        <p:txBody>
          <a:bodyPr wrap="square" rtlCol="0">
            <a:spAutoFit/>
          </a:bodyPr>
          <a:lstStyle/>
          <a:p>
            <a:r>
              <a:rPr lang="en-US" sz="2000" spc="-10" dirty="0">
                <a:solidFill>
                  <a:prstClr val="white"/>
                </a:solidFill>
                <a:latin typeface="Calibri" panose="020F0502020204030204" pitchFamily="34" charset="0"/>
                <a:ea typeface="Times New Roman" panose="02020603050405020304" pitchFamily="18" charset="0"/>
              </a:rPr>
              <a:t>It is important to assess often. This will guide your instruction. </a:t>
            </a:r>
          </a:p>
          <a:p>
            <a:r>
              <a:rPr lang="en-US" sz="2000" spc="-10" dirty="0">
                <a:solidFill>
                  <a:prstClr val="white"/>
                </a:solidFill>
                <a:latin typeface="Calibri" panose="020F0502020204030204" pitchFamily="34" charset="0"/>
                <a:ea typeface="Times New Roman" panose="02020603050405020304" pitchFamily="18" charset="0"/>
              </a:rPr>
              <a:t>All assessment for Fluency should be done one-on-one with each student. </a:t>
            </a:r>
          </a:p>
          <a:p>
            <a:endParaRPr lang="en-US" sz="2000" dirty="0">
              <a:solidFill>
                <a:prstClr val="white"/>
              </a:solidFill>
              <a:latin typeface="Times New Roman" panose="02020603050405020304" pitchFamily="18" charset="0"/>
              <a:ea typeface="Times New Roman" panose="02020603050405020304" pitchFamily="18" charset="0"/>
            </a:endParaRPr>
          </a:p>
          <a:p>
            <a:pPr marL="457200" indent="-457200">
              <a:buFontTx/>
              <a:buAutoNum type="arabicPeriod"/>
            </a:pPr>
            <a:r>
              <a:rPr lang="en-US" sz="2000" spc="-10" dirty="0">
                <a:solidFill>
                  <a:prstClr val="white"/>
                </a:solidFill>
                <a:latin typeface="Calibri" panose="020F0502020204030204" pitchFamily="34" charset="0"/>
                <a:ea typeface="Times New Roman" panose="02020603050405020304" pitchFamily="18" charset="0"/>
              </a:rPr>
              <a:t>Choose a text that fits the level of your student. </a:t>
            </a:r>
          </a:p>
          <a:p>
            <a:pPr marL="457200" indent="-457200">
              <a:buFontTx/>
              <a:buAutoNum type="arabicPeriod"/>
            </a:pPr>
            <a:r>
              <a:rPr lang="en-US" sz="2000" spc="-10" dirty="0">
                <a:solidFill>
                  <a:prstClr val="white"/>
                </a:solidFill>
                <a:latin typeface="Calibri" panose="020F0502020204030204" pitchFamily="34" charset="0"/>
                <a:ea typeface="Times New Roman" panose="02020603050405020304" pitchFamily="18" charset="0"/>
              </a:rPr>
              <a:t>Have them read.</a:t>
            </a:r>
          </a:p>
          <a:p>
            <a:pPr marL="457200" indent="-457200">
              <a:buFontTx/>
              <a:buAutoNum type="arabicPeriod"/>
            </a:pPr>
            <a:r>
              <a:rPr lang="en-US" sz="2000" spc="-10" dirty="0">
                <a:solidFill>
                  <a:prstClr val="white"/>
                </a:solidFill>
                <a:latin typeface="Calibri" panose="020F0502020204030204" pitchFamily="34" charset="0"/>
                <a:ea typeface="Times New Roman" panose="02020603050405020304" pitchFamily="18" charset="0"/>
              </a:rPr>
              <a:t>Record how long it takes them and how many mistakes they made. </a:t>
            </a:r>
            <a:endParaRPr lang="en-US" sz="20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87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docProps/app.xml><?xml version="1.0" encoding="utf-8"?>
<Properties xmlns="http://schemas.openxmlformats.org/officeDocument/2006/extended-properties" xmlns:vt="http://schemas.openxmlformats.org/officeDocument/2006/docPropsVTypes">
  <TotalTime>0</TotalTime>
  <Words>981</Words>
  <Application>Microsoft Macintosh PowerPoint</Application>
  <PresentationFormat>Widescreen</PresentationFormat>
  <Paragraphs>88</Paragraphs>
  <Slides>8</Slides>
  <Notes>0</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Consolas</vt:lpstr>
      <vt:lpstr>Corbel</vt:lpstr>
      <vt:lpstr>Symbol</vt:lpstr>
      <vt:lpstr>Times New Roman</vt:lpstr>
      <vt:lpstr>Office Theme</vt:lpstr>
      <vt:lpstr>Chalkboard 16x9</vt:lpstr>
      <vt:lpstr>PowerPoint Presentation</vt:lpstr>
      <vt:lpstr>FLUENCY What is it?</vt:lpstr>
      <vt:lpstr>NOTES: FLUENCY</vt:lpstr>
      <vt:lpstr>TEACHING TIPS: FLUENCY</vt:lpstr>
      <vt:lpstr>FLUENCY STRATEGY Reader’s Theater</vt:lpstr>
      <vt:lpstr>FLUENCY STRATEGY Partner Reading</vt:lpstr>
      <vt:lpstr>FLUENCY STRATEGY Group Reading</vt:lpstr>
      <vt:lpstr>ASSESSMENT: FLUENCY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Robbins</dc:creator>
  <cp:lastModifiedBy>Jill Robbins</cp:lastModifiedBy>
  <cp:revision>1</cp:revision>
  <dcterms:created xsi:type="dcterms:W3CDTF">2023-04-24T18:30:09Z</dcterms:created>
  <dcterms:modified xsi:type="dcterms:W3CDTF">2023-04-24T18:30:37Z</dcterms:modified>
</cp:coreProperties>
</file>