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56" r:id="rId2"/>
    <p:sldId id="324" r:id="rId3"/>
    <p:sldId id="257" r:id="rId4"/>
    <p:sldId id="325" r:id="rId5"/>
    <p:sldId id="333" r:id="rId6"/>
    <p:sldId id="334" r:id="rId7"/>
    <p:sldId id="335" r:id="rId8"/>
    <p:sldId id="327" r:id="rId9"/>
    <p:sldId id="328" r:id="rId10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28" autoAdjust="0"/>
    <p:restoredTop sz="94694" autoAdjust="0"/>
  </p:normalViewPr>
  <p:slideViewPr>
    <p:cSldViewPr>
      <p:cViewPr varScale="1">
        <p:scale>
          <a:sx n="117" d="100"/>
          <a:sy n="117" d="100"/>
        </p:scale>
        <p:origin x="216" y="168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52" d="100"/>
          <a:sy n="52" d="100"/>
        </p:scale>
        <p:origin x="2664" y="3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4/24/23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4/24/23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6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4/24/23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4/24/23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4/24/23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5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4/24/23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8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4/24/23</a:t>
            </a:fld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0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4/24/23</a:t>
            </a:fld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6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4/24/23</a:t>
            </a:fld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4/24/23</a:t>
            </a:fld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grpSp>
        <p:nvGrpSpPr>
          <p:cNvPr id="615" name="frame" descr="Box graphic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4/24/23</a:t>
            </a:fld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grpSp>
        <p:nvGrpSpPr>
          <p:cNvPr id="614" name="frame" descr="Box graphic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4/24/23</a:t>
            </a:fld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en-US" smtClean="0"/>
              <a:pPr/>
              <a:t>4/24/23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838200"/>
            <a:ext cx="9143999" cy="3733800"/>
          </a:xfrm>
        </p:spPr>
        <p:txBody>
          <a:bodyPr/>
          <a:lstStyle/>
          <a:p>
            <a:r>
              <a:rPr lang="en-US" dirty="0"/>
              <a:t>English Reading Skills </a:t>
            </a:r>
            <a:br>
              <a:rPr lang="en-US" dirty="0"/>
            </a:br>
            <a:r>
              <a:rPr lang="en-US" dirty="0"/>
              <a:t>Teacher Training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 guide for teaching English reading to early learners</a:t>
            </a:r>
          </a:p>
        </p:txBody>
      </p:sp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TEACH READING?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0F2C8B-1CEF-BF4B-B72F-B3586738CA96}"/>
              </a:ext>
            </a:extLst>
          </p:cNvPr>
          <p:cNvSpPr txBox="1"/>
          <p:nvPr/>
        </p:nvSpPr>
        <p:spPr>
          <a:xfrm>
            <a:off x="1543238" y="1859339"/>
            <a:ext cx="10058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Reading is one of the most important skills for living in today’s world. </a:t>
            </a:r>
          </a:p>
          <a:p>
            <a:r>
              <a:rPr lang="en-US" dirty="0"/>
              <a:t> </a:t>
            </a:r>
          </a:p>
          <a:p>
            <a:r>
              <a:rPr lang="en-US" sz="2400" b="1" dirty="0"/>
              <a:t>Speaking may happen naturally, but reading does not. </a:t>
            </a:r>
            <a:r>
              <a:rPr lang="en-US" sz="2400" dirty="0"/>
              <a:t>Teaching reading is complex.</a:t>
            </a:r>
            <a:r>
              <a:rPr lang="en-US" sz="2400" b="1" dirty="0"/>
              <a:t> </a:t>
            </a:r>
            <a:r>
              <a:rPr lang="en-US" sz="2400" dirty="0"/>
              <a:t>Studies show that the best reading instruction follows a careful plan and is very clearly explained</a:t>
            </a:r>
            <a:r>
              <a:rPr lang="en-US" sz="2400" b="1" dirty="0"/>
              <a:t>.</a:t>
            </a:r>
            <a:endParaRPr lang="en-US" sz="2400" dirty="0"/>
          </a:p>
          <a:p>
            <a:r>
              <a:rPr lang="en-US" sz="2400" dirty="0"/>
              <a:t> </a:t>
            </a:r>
          </a:p>
          <a:p>
            <a:r>
              <a:rPr lang="en-US" sz="2400" b="1" dirty="0"/>
              <a:t>Reading is made up of many skills. </a:t>
            </a:r>
            <a:r>
              <a:rPr lang="en-US" sz="2400" dirty="0"/>
              <a:t>They build upon each other. But they can also develop at the same time. </a:t>
            </a:r>
          </a:p>
          <a:p>
            <a:endParaRPr lang="en-US" sz="2400" dirty="0"/>
          </a:p>
          <a:p>
            <a:r>
              <a:rPr lang="en-US" sz="2400" dirty="0"/>
              <a:t>This presentation explains each stage of reading and necessary reading skills.</a:t>
            </a:r>
          </a:p>
          <a:p>
            <a:endParaRPr lang="en-US" sz="2400" dirty="0"/>
          </a:p>
          <a:p>
            <a:r>
              <a:rPr lang="en-US" sz="2400" dirty="0"/>
              <a:t>It also gives ways to teach them and ways to assess them. </a:t>
            </a:r>
          </a:p>
          <a:p>
            <a:r>
              <a:rPr lang="en-US" i="1" dirty="0"/>
              <a:t> </a:t>
            </a:r>
            <a:endParaRPr lang="en-US" sz="2000" dirty="0"/>
          </a:p>
          <a:p>
            <a:r>
              <a:rPr lang="en-US" i="1" dirty="0"/>
              <a:t> </a:t>
            </a: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3" name="Online Media 2" descr="2">
            <a:hlinkClick r:id="" action="ppaction://media"/>
            <a:extLst>
              <a:ext uri="{FF2B5EF4-FFF2-40B4-BE49-F238E27FC236}">
                <a16:creationId xmlns:a16="http://schemas.microsoft.com/office/drawing/2014/main" id="{FFBC5523-C248-0245-873A-7760F65AD2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1212" y="594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7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STAGES OF READING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22414" y="1905000"/>
            <a:ext cx="9144000" cy="3962400"/>
          </a:xfrm>
        </p:spPr>
        <p:txBody>
          <a:bodyPr>
            <a:noAutofit/>
          </a:bodyPr>
          <a:lstStyle/>
          <a:p>
            <a:r>
              <a:rPr lang="en-US" b="1" dirty="0"/>
              <a:t>Print Awareness</a:t>
            </a:r>
          </a:p>
          <a:p>
            <a:r>
              <a:rPr lang="en-US" b="1" dirty="0"/>
              <a:t>Sound-Language Awareness (Phonological Awareness)</a:t>
            </a:r>
          </a:p>
          <a:p>
            <a:r>
              <a:rPr lang="en-US" b="1" dirty="0"/>
              <a:t>Phonemic Awareness</a:t>
            </a:r>
          </a:p>
          <a:p>
            <a:r>
              <a:rPr lang="en-US" b="1" dirty="0"/>
              <a:t>Phonics</a:t>
            </a:r>
          </a:p>
          <a:p>
            <a:r>
              <a:rPr lang="en-US" b="1" dirty="0"/>
              <a:t>Fluency</a:t>
            </a:r>
          </a:p>
          <a:p>
            <a:r>
              <a:rPr lang="en-US" b="1" dirty="0"/>
              <a:t>Vocabulary</a:t>
            </a:r>
          </a:p>
          <a:p>
            <a:r>
              <a:rPr lang="en-US" b="1" dirty="0"/>
              <a:t>Comprehension</a:t>
            </a:r>
          </a:p>
        </p:txBody>
      </p:sp>
      <p:pic>
        <p:nvPicPr>
          <p:cNvPr id="2" name="Online Media 1" descr="3">
            <a:hlinkClick r:id="" action="ppaction://media"/>
            <a:extLst>
              <a:ext uri="{FF2B5EF4-FFF2-40B4-BE49-F238E27FC236}">
                <a16:creationId xmlns:a16="http://schemas.microsoft.com/office/drawing/2014/main" id="{2CD8013D-7B11-2545-9139-2ED7E1C101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1212" y="594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STAGES OF READING: A PREVIEW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0F2C8B-1CEF-BF4B-B72F-B3586738CA96}"/>
              </a:ext>
            </a:extLst>
          </p:cNvPr>
          <p:cNvSpPr txBox="1"/>
          <p:nvPr/>
        </p:nvSpPr>
        <p:spPr>
          <a:xfrm>
            <a:off x="1522414" y="1676400"/>
            <a:ext cx="1049477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Now, let’s take a closer look at those stages of reading:</a:t>
            </a:r>
          </a:p>
          <a:p>
            <a:r>
              <a:rPr lang="en-US" dirty="0"/>
              <a:t> </a:t>
            </a:r>
          </a:p>
          <a:p>
            <a:pPr marL="342900" lvl="0" indent="-342900">
              <a:buAutoNum type="arabicPeriod"/>
            </a:pPr>
            <a:r>
              <a:rPr lang="en-US" sz="1600" dirty="0"/>
              <a:t>As children begin speaking, they realize letters and words have meaning. They learn how books work. Educators call this </a:t>
            </a:r>
            <a:r>
              <a:rPr lang="en-US" sz="1600" b="1" i="1" dirty="0"/>
              <a:t>Print Awareness</a:t>
            </a:r>
            <a:r>
              <a:rPr lang="en-US" sz="1600" i="1" dirty="0"/>
              <a:t>.</a:t>
            </a:r>
            <a:r>
              <a:rPr lang="en-US" sz="1600" dirty="0"/>
              <a:t> </a:t>
            </a:r>
          </a:p>
          <a:p>
            <a:pPr marL="342900" lvl="0" indent="-342900">
              <a:buAutoNum type="arabicPeriod"/>
            </a:pPr>
            <a:endParaRPr lang="en-US" sz="1600" dirty="0"/>
          </a:p>
          <a:p>
            <a:pPr marL="342900" lvl="0" indent="-342900">
              <a:buAutoNum type="arabicPeriod"/>
            </a:pPr>
            <a:r>
              <a:rPr lang="en-US" sz="1600" dirty="0"/>
              <a:t>In the next stage, students find and work with the sounds in language. Educators call this </a:t>
            </a:r>
            <a:r>
              <a:rPr lang="en-US" sz="1600" b="1" i="1" dirty="0"/>
              <a:t>Phonological Awareness</a:t>
            </a:r>
            <a:r>
              <a:rPr lang="en-US" sz="1600" dirty="0"/>
              <a:t>. At this stage, students can make rhymes, count words in sentences and count syllables in words. </a:t>
            </a:r>
          </a:p>
          <a:p>
            <a:pPr marL="342900" lvl="0" indent="-342900">
              <a:buAutoNum type="arabicPeriod"/>
            </a:pPr>
            <a:endParaRPr lang="en-US" sz="1600" i="1" dirty="0"/>
          </a:p>
          <a:p>
            <a:pPr marL="342900" lvl="0" indent="-342900">
              <a:buAutoNum type="arabicPeriod"/>
            </a:pPr>
            <a:r>
              <a:rPr lang="en-US" sz="1600" b="1" i="1" dirty="0"/>
              <a:t>Phonemic Awareness</a:t>
            </a:r>
            <a:r>
              <a:rPr lang="en-US" sz="1600" b="1" dirty="0"/>
              <a:t> </a:t>
            </a:r>
            <a:r>
              <a:rPr lang="en-US" sz="1600" dirty="0"/>
              <a:t>is the most advanced type of Phonological Awareness. It deals with the smallest units of sound in a word – a </a:t>
            </a:r>
            <a:r>
              <a:rPr lang="en-US" sz="1600" i="1" dirty="0"/>
              <a:t>phoneme</a:t>
            </a:r>
            <a:r>
              <a:rPr lang="en-US" sz="1600" dirty="0"/>
              <a:t>. With this skill, students can do things like separate and blend sounds in words. </a:t>
            </a:r>
          </a:p>
          <a:p>
            <a:pPr marL="342900" lvl="0" indent="-342900">
              <a:buAutoNum type="arabicPeriod"/>
            </a:pPr>
            <a:endParaRPr lang="en-US" sz="1600" dirty="0"/>
          </a:p>
          <a:p>
            <a:pPr marL="342900" lvl="0" indent="-342900">
              <a:buAutoNum type="arabicPeriod"/>
            </a:pPr>
            <a:r>
              <a:rPr lang="en-US" sz="1600" dirty="0"/>
              <a:t>These pre-reading stages all lead to </a:t>
            </a:r>
            <a:r>
              <a:rPr lang="en-US" sz="1600" b="1" i="1" dirty="0"/>
              <a:t>Phonics</a:t>
            </a:r>
            <a:r>
              <a:rPr lang="en-US" sz="1600" dirty="0"/>
              <a:t>. Phonics is the connection between written language and spoken language. The alphabet is part of this stage. </a:t>
            </a:r>
          </a:p>
          <a:p>
            <a:pPr marL="342900" lvl="0" indent="-342900">
              <a:buAutoNum type="arabicPeriod"/>
            </a:pPr>
            <a:endParaRPr lang="en-US" sz="1600" i="1" dirty="0"/>
          </a:p>
          <a:p>
            <a:pPr marL="342900" lvl="0" indent="-342900">
              <a:buAutoNum type="arabicPeriod"/>
            </a:pPr>
            <a:r>
              <a:rPr lang="en-US" sz="1600" b="1" i="1" dirty="0"/>
              <a:t>Fluency</a:t>
            </a:r>
            <a:r>
              <a:rPr lang="en-US" sz="1600" dirty="0"/>
              <a:t> is the ability to read quickly with understanding. </a:t>
            </a:r>
          </a:p>
          <a:p>
            <a:pPr marL="342900" lvl="0" indent="-342900">
              <a:buAutoNum type="arabicPeriod"/>
            </a:pPr>
            <a:endParaRPr lang="en-US" sz="1600" i="1" dirty="0"/>
          </a:p>
          <a:p>
            <a:pPr marL="342900" lvl="0" indent="-342900">
              <a:buAutoNum type="arabicPeriod"/>
            </a:pPr>
            <a:r>
              <a:rPr lang="en-US" sz="1600" b="1" i="1" dirty="0"/>
              <a:t>Vocabulary</a:t>
            </a:r>
            <a:r>
              <a:rPr lang="en-US" sz="1600" dirty="0"/>
              <a:t> is the words we use to speak, write and read. </a:t>
            </a:r>
          </a:p>
          <a:p>
            <a:pPr marL="342900" lvl="0" indent="-342900">
              <a:buAutoNum type="arabicPeriod"/>
            </a:pPr>
            <a:endParaRPr lang="en-US" sz="1600" dirty="0"/>
          </a:p>
          <a:p>
            <a:pPr marL="342900" lvl="0" indent="-342900">
              <a:buAutoNum type="arabicPeriod"/>
            </a:pPr>
            <a:r>
              <a:rPr lang="en-US" sz="1600" dirty="0"/>
              <a:t>The end goal of reading is to understand the content. This is called </a:t>
            </a:r>
            <a:r>
              <a:rPr lang="en-US" sz="1600" b="1" i="1" dirty="0"/>
              <a:t>Comprehension</a:t>
            </a:r>
            <a:r>
              <a:rPr lang="en-US" sz="1600" dirty="0"/>
              <a:t>. </a:t>
            </a:r>
          </a:p>
          <a:p>
            <a:r>
              <a:rPr lang="en-US" sz="1600" i="1" dirty="0"/>
              <a:t> </a:t>
            </a:r>
            <a:endParaRPr lang="en-US" sz="1600" dirty="0"/>
          </a:p>
          <a:p>
            <a:r>
              <a:rPr lang="en-US" sz="1600" i="1" dirty="0"/>
              <a:t> </a:t>
            </a:r>
            <a:endParaRPr lang="en-US" sz="1600" dirty="0"/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3" name="Online Media 2" descr="4">
            <a:hlinkClick r:id="" action="ppaction://media"/>
            <a:extLst>
              <a:ext uri="{FF2B5EF4-FFF2-40B4-BE49-F238E27FC236}">
                <a16:creationId xmlns:a16="http://schemas.microsoft.com/office/drawing/2014/main" id="{9FDD2A2E-DA7D-5846-A37E-8CFA0668D1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1212" y="594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4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NOTES ON TEACHING READING TO ENGLISH LANGUAGE LEARNERS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22414" y="2239962"/>
            <a:ext cx="9372600" cy="4343400"/>
          </a:xfrm>
        </p:spPr>
        <p:txBody>
          <a:bodyPr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b="1" u="sng" dirty="0"/>
              <a:t>ELLs should know the sounds of the English language before they can begin more advanced instruction</a:t>
            </a:r>
            <a:r>
              <a:rPr lang="en-US" u="sng" dirty="0"/>
              <a:t>. 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1000" u="sng" dirty="0"/>
          </a:p>
          <a:p>
            <a:pPr lvl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So, make sure to sing lots of fun songs and chants with your students.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Read lots of poems and stories too!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b="1" u="sng" dirty="0"/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u="sng" dirty="0"/>
              <a:t>Identify difficult English sounds. 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Teachers need to identify sounds in the English language that are difficult for their students. </a:t>
            </a:r>
          </a:p>
          <a:p>
            <a:pPr lv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Some sounds may not even exist in their native language. Practice with those sounds a lot.  </a:t>
            </a:r>
          </a:p>
        </p:txBody>
      </p:sp>
      <p:pic>
        <p:nvPicPr>
          <p:cNvPr id="2" name="Online Media 1" descr="5">
            <a:hlinkClick r:id="" action="ppaction://media"/>
            <a:extLst>
              <a:ext uri="{FF2B5EF4-FFF2-40B4-BE49-F238E27FC236}">
                <a16:creationId xmlns:a16="http://schemas.microsoft.com/office/drawing/2014/main" id="{653369C5-E712-D243-ABC0-2315ED1CDA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1212" y="594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0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NOTES ON TEACHING READING TO ENGLISH LANGUAGE LEARNERS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22412" y="2286000"/>
            <a:ext cx="9677400" cy="4038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Literacy in the student’s native language helps.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Some research suggests that if a student develops sound-language (or phonological) awareness in their native language, that skill will translate to other languages.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However, students who cannot read in their native language will need to develop this sound-language skill. 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dirty="0"/>
              <a:t>Also, students who have had interrupted learning (for example, refugees) may need more of this early instruction. Assess students to find out if they understand the connection between sounds and language.</a:t>
            </a:r>
          </a:p>
        </p:txBody>
      </p:sp>
      <p:pic>
        <p:nvPicPr>
          <p:cNvPr id="2" name="Online Media 1" descr="6">
            <a:hlinkClick r:id="" action="ppaction://media"/>
            <a:extLst>
              <a:ext uri="{FF2B5EF4-FFF2-40B4-BE49-F238E27FC236}">
                <a16:creationId xmlns:a16="http://schemas.microsoft.com/office/drawing/2014/main" id="{20F85F65-3618-4847-9F8E-6732DD732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1212" y="5918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NOTES ON ASSESSMENTS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23454" y="3200400"/>
            <a:ext cx="8534398" cy="320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Experts say it is important to assess your students often. </a:t>
            </a:r>
          </a:p>
          <a:p>
            <a:pPr marL="0" indent="0">
              <a:buNone/>
            </a:pPr>
            <a:r>
              <a:rPr lang="en-US" dirty="0"/>
              <a:t>Here are some reasons why.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/>
              <a:t>To see areas students need to review 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/>
              <a:t>To check on the progress of the students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/>
              <a:t>To guide the instruction of the teacher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/>
              <a:t>To see if the instruction is working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/>
              <a:t>To see how to improve instruction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B8A366-309B-0743-A771-7E83B99293A2}"/>
              </a:ext>
            </a:extLst>
          </p:cNvPr>
          <p:cNvSpPr txBox="1"/>
          <p:nvPr/>
        </p:nvSpPr>
        <p:spPr>
          <a:xfrm>
            <a:off x="1544474" y="1828800"/>
            <a:ext cx="1034113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In education, </a:t>
            </a:r>
            <a:r>
              <a:rPr lang="en-US" sz="2400" b="1" dirty="0"/>
              <a:t>assessment</a:t>
            </a:r>
            <a:r>
              <a:rPr lang="en-US" sz="2400" dirty="0"/>
              <a:t> means testing students with many different methods to check on, measure and document their progress, skill level and needs.</a:t>
            </a:r>
          </a:p>
        </p:txBody>
      </p:sp>
      <p:pic>
        <p:nvPicPr>
          <p:cNvPr id="3" name="Online Media 2" descr="7">
            <a:hlinkClick r:id="" action="ppaction://media"/>
            <a:extLst>
              <a:ext uri="{FF2B5EF4-FFF2-40B4-BE49-F238E27FC236}">
                <a16:creationId xmlns:a16="http://schemas.microsoft.com/office/drawing/2014/main" id="{29670E4E-875D-DE4D-B99F-5F083D3521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1212" y="594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6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NOTES ON USING STRATEGIES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29C0C1-8F01-B645-911A-645E619E4FB8}"/>
              </a:ext>
            </a:extLst>
          </p:cNvPr>
          <p:cNvSpPr txBox="1"/>
          <p:nvPr/>
        </p:nvSpPr>
        <p:spPr>
          <a:xfrm>
            <a:off x="1520826" y="1732808"/>
            <a:ext cx="1051559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A strategy is simply a method, or a tool, to help you teach. 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Some strategies are stand-alone activities. Others have activities and games.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0F2C8B-1CEF-BF4B-B72F-B3586738CA96}"/>
              </a:ext>
            </a:extLst>
          </p:cNvPr>
          <p:cNvSpPr txBox="1"/>
          <p:nvPr/>
        </p:nvSpPr>
        <p:spPr>
          <a:xfrm>
            <a:off x="1520826" y="2971800"/>
            <a:ext cx="937418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u="sng" dirty="0"/>
              <a:t>Teach the strategy in a direct way.</a:t>
            </a:r>
            <a:r>
              <a:rPr lang="en-US" sz="2000" u="sng" dirty="0"/>
              <a:t>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Tell your students the name of the strategy and explain its purpose. 	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Explain the rules. To make sure they understand, ask questions.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Show them how to use the strategy. This is called </a:t>
            </a:r>
            <a:r>
              <a:rPr lang="en-US" sz="2000" b="1" dirty="0"/>
              <a:t>modeling</a:t>
            </a:r>
            <a:r>
              <a:rPr lang="en-US" sz="2000" dirty="0"/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As students become familiar with the strategies, you can also ask them to explain the rules to the class. Or they can lead the strategy.</a:t>
            </a:r>
          </a:p>
          <a:p>
            <a:r>
              <a:rPr lang="en-US" sz="2000" dirty="0"/>
              <a:t> </a:t>
            </a:r>
          </a:p>
          <a:p>
            <a:pPr lvl="0"/>
            <a:r>
              <a:rPr lang="en-US" sz="2000" b="1" u="sng" dirty="0"/>
              <a:t>Do not use too many strategies.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Only use 2 to 3 strategies for each lesson topic.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Using too many strategies may confuse students, especially early learners. </a:t>
            </a:r>
          </a:p>
        </p:txBody>
      </p:sp>
      <p:pic>
        <p:nvPicPr>
          <p:cNvPr id="3" name="Online Media 2" descr="8">
            <a:hlinkClick r:id="" action="ppaction://media"/>
            <a:extLst>
              <a:ext uri="{FF2B5EF4-FFF2-40B4-BE49-F238E27FC236}">
                <a16:creationId xmlns:a16="http://schemas.microsoft.com/office/drawing/2014/main" id="{84C7945F-8239-6B40-8576-FC4CF871BD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1212" y="594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88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NOTES ON USING STRATEGIES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0F2C8B-1CEF-BF4B-B72F-B3586738CA96}"/>
              </a:ext>
            </a:extLst>
          </p:cNvPr>
          <p:cNvSpPr txBox="1"/>
          <p:nvPr/>
        </p:nvSpPr>
        <p:spPr>
          <a:xfrm>
            <a:off x="1522414" y="2057400"/>
            <a:ext cx="861059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u="sng" dirty="0"/>
              <a:t>Do not worry about your student becoming bored with the same strategies.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Routines are good for students, especially students who have little classroom experience.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Using the same strategies (or activities), allows students to focus on the content instead of learning new rules.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Knowing the strategies well can also increase their confidence. </a:t>
            </a:r>
          </a:p>
          <a:p>
            <a:pPr lvl="0"/>
            <a:endParaRPr lang="en-US" sz="2000" b="1" dirty="0"/>
          </a:p>
          <a:p>
            <a:pPr lvl="0"/>
            <a:r>
              <a:rPr lang="en-US" sz="2000" b="1" u="sng" dirty="0"/>
              <a:t>Strategies may be used for different areas of learning.</a:t>
            </a:r>
            <a:r>
              <a:rPr lang="en-US" sz="2000" u="sng" dirty="0"/>
              <a:t> </a:t>
            </a:r>
          </a:p>
          <a:p>
            <a:pPr lvl="0"/>
            <a:r>
              <a:rPr lang="en-US" sz="2000" dirty="0"/>
              <a:t>Feel free to move them around or change them to fit the needs of your students. </a:t>
            </a:r>
          </a:p>
          <a:p>
            <a:r>
              <a:rPr lang="en-US" sz="2000" dirty="0"/>
              <a:t> </a:t>
            </a:r>
            <a:endParaRPr lang="en-US" sz="2000" b="1" dirty="0"/>
          </a:p>
          <a:p>
            <a:pPr lvl="0"/>
            <a:r>
              <a:rPr lang="en-US" sz="2000" b="1" u="sng" dirty="0"/>
              <a:t>Some strategies can be used for more than one stage of reading. </a:t>
            </a:r>
          </a:p>
          <a:p>
            <a:pPr lvl="0"/>
            <a:r>
              <a:rPr lang="en-US" sz="2000" dirty="0"/>
              <a:t>It may need changing a bit. But many strategies can be used for many areas of reading. </a:t>
            </a:r>
          </a:p>
          <a:p>
            <a:pPr lvl="0"/>
            <a:endParaRPr lang="en-US" sz="2000" b="1" dirty="0"/>
          </a:p>
        </p:txBody>
      </p:sp>
      <p:pic>
        <p:nvPicPr>
          <p:cNvPr id="3" name="Online Media 2" descr="9">
            <a:hlinkClick r:id="" action="ppaction://media"/>
            <a:extLst>
              <a:ext uri="{FF2B5EF4-FFF2-40B4-BE49-F238E27FC236}">
                <a16:creationId xmlns:a16="http://schemas.microsoft.com/office/drawing/2014/main" id="{C77CD44B-152D-C441-8852-3DD649C2CE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1212" y="594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6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TF00001018.potx" id="{D19C2884-2C55-4C1A-A5C2-5D03FF1F35A4}" vid="{5F7A9C6A-558C-4654-B762-2F22BC904FAE}"/>
    </a:ext>
  </a:extLst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860</Words>
  <Application>Microsoft Macintosh PowerPoint</Application>
  <PresentationFormat>Custom</PresentationFormat>
  <Paragraphs>86</Paragraphs>
  <Slides>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Consolas</vt:lpstr>
      <vt:lpstr>Corbel</vt:lpstr>
      <vt:lpstr>Wingdings</vt:lpstr>
      <vt:lpstr>Chalkboard 16x9</vt:lpstr>
      <vt:lpstr>English Reading Skills  Teacher Training</vt:lpstr>
      <vt:lpstr>WHY TEACH READING? </vt:lpstr>
      <vt:lpstr>THE STAGES OF READING</vt:lpstr>
      <vt:lpstr>THE STAGES OF READING: A PREVIEW</vt:lpstr>
      <vt:lpstr>NOTES ON TEACHING READING TO ENGLISH LANGUAGE LEARNERS</vt:lpstr>
      <vt:lpstr>NOTES ON TEACHING READING TO ENGLISH LANGUAGE LEARNERS</vt:lpstr>
      <vt:lpstr>NOTES ON ASSESSMENTS</vt:lpstr>
      <vt:lpstr>NOTES ON USING STRATEGIES</vt:lpstr>
      <vt:lpstr>NOTES ON USING STRATEGIES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Reading Skills  Teacher Training</dc:title>
  <dc:creator>Microsoft Office User</dc:creator>
  <cp:lastModifiedBy>Jill Robbins</cp:lastModifiedBy>
  <cp:revision>71</cp:revision>
  <dcterms:created xsi:type="dcterms:W3CDTF">2019-08-31T00:56:15Z</dcterms:created>
  <dcterms:modified xsi:type="dcterms:W3CDTF">2023-04-24T18:32:32Z</dcterms:modified>
</cp:coreProperties>
</file>