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1" r:id="rId3"/>
    <p:sldId id="318" r:id="rId4"/>
    <p:sldId id="322" r:id="rId5"/>
    <p:sldId id="321" r:id="rId6"/>
    <p:sldId id="317" r:id="rId7"/>
    <p:sldId id="319" r:id="rId8"/>
    <p:sldId id="345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6BA8-CDFD-42BF-D095-4F9C65057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B5C1C-1F67-43BF-3DF0-616A4F068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D1818-65D0-6F40-0A67-8C29604B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1F5C8-064C-4248-5DD8-D01BD977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C69A-2701-5B1A-A601-407FD726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2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4FDC-02BB-9E1D-832F-A161F4FA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9CF9-6BE8-182F-B052-D1AB08820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2D498-8786-EEF1-0C56-D1A11701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1623D-F061-C573-7EC2-F055B8D9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FF57B-0C01-483F-58FD-8DE0A83E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6A10C-0CA9-C6F7-2A98-07BD3AD9D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63425-1B87-798F-FCD0-66AE97203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B5755-29E0-7E1E-48EB-EDAA89C2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F1FEC-76B0-8384-571F-6269CDE4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B49B2-53B9-A50E-9C2B-D05D8F15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1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91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3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87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28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00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3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15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66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1572-75C9-F22A-F404-96DCEC48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06E2-7E88-850F-31CC-E66F2A4CD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ABA16-6A70-2195-2836-8C3166CF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CF4E6-B5E9-365F-6CCD-37E895AD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C6D1A-A16A-0D3E-603B-9319BC4E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3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3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4/24/23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78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8B94-7594-237D-6A1C-5B3D0F62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2F987-699A-09BE-D4E2-86893566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2F243-4A87-01B4-733A-23EAD566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AEDAD-2B81-18F5-54C8-291C8300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182B-3340-BFC8-BA95-30D44048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1E0B-DB56-3864-2B46-FC4EA079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969E-046C-CAF2-A258-C1AC7EAD8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35DEF-213F-D9C2-5F06-8FB889ECF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89759-2868-A35B-15E2-D488E2CF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447AC-8E29-80AF-CC15-476049C5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19F7E-50D5-982E-85F1-41B19386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9588-BD29-0A1D-3D78-1462B3C3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23232-A1B2-3CF1-1453-9519F1916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08661-08E5-D595-FF09-87C009B77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6E5B8-FD96-024D-D4E6-A170AE527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93CF0-9F40-0022-7F20-F43516E26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DD4AE-171B-46E9-E5D5-783814F6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E8589-72DA-F37C-D042-05147323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EB5D3-71E6-40C0-1D89-2FFAAA2F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FACC-749C-723D-3CCB-075F5D93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0463E-C774-FBA8-1533-8A37CE6D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1E380-7FAE-C5ED-C34E-918A6DE7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29A3A-9651-B0AF-A9E5-0583851D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02326-389C-7D67-037E-98DC3450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B9266-F294-98A5-419C-BAF9DCF8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7B3C6-627E-55C9-3974-F61B0776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5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407A2-2AFC-626E-0059-BE5DDD9B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310A0-0434-9E04-FED6-34228474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87CA2-FC36-7B7A-9B0E-97BE6CA36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9C5A9-781F-4E61-81A1-D08D2CBA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CFF9B-3531-E4EA-C062-23DF1C0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874CA-CF94-4AA6-7CDE-C8AADF0B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59D2-9E3E-E34D-2C06-F5A2CFEF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1CE51-311C-44B9-37E3-D15B4DD41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28C9F-6799-9D4D-26E5-6384CB1F4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11754-E493-15BB-3264-3127B528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13DF4-1346-6318-2525-53D7C2C0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2382D-E325-B6BE-0540-762EE677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1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C7382-BD28-7DD4-BE70-A5F5DB31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0577-C16E-9AF4-D110-9359EC66B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17928-2BD2-AB4A-C617-92B9003D3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4842-825D-B649-B87A-C7747DA7B19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8E45F-25EF-E813-6513-B01A8B5FB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44AA9-8428-FDD9-FC2B-27D95B4D8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062F0-E444-AF46-9A03-B3455283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4/24/23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78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</a:t>
            </a:r>
            <a:br>
              <a:rPr lang="en-US" dirty="0"/>
            </a:br>
            <a:r>
              <a:rPr lang="en-US" dirty="0"/>
              <a:t>What is 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Comprehension means understanding what we read. </a:t>
            </a:r>
          </a:p>
          <a:p>
            <a:r>
              <a:rPr lang="en-US" b="1" dirty="0"/>
              <a:t>This is the end goal of reading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Online Media 3" descr="66">
            <a:hlinkClick r:id="" action="ppaction://media"/>
            <a:extLst>
              <a:ext uri="{FF2B5EF4-FFF2-40B4-BE49-F238E27FC236}">
                <a16:creationId xmlns:a16="http://schemas.microsoft.com/office/drawing/2014/main" id="{9B5336BE-78E0-954E-960E-FB43EA49A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0" y="594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ea typeface="Times New Roman" panose="02020603050405020304" pitchFamily="18" charset="0"/>
              </a:rPr>
              <a:t>Strategies for Comprehension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7C6850-7C18-4943-872F-1909086A1A52}"/>
              </a:ext>
            </a:extLst>
          </p:cNvPr>
          <p:cNvSpPr/>
          <p:nvPr/>
        </p:nvSpPr>
        <p:spPr>
          <a:xfrm>
            <a:off x="1638300" y="1981201"/>
            <a:ext cx="8915400" cy="37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Strategies to teach comprehension should do the following: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pc="-1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students what they understand and what they do not.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pc="-1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the structure of a story.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pc="-1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students to re-tell a story or parts of a story in their own words. Educators call this </a:t>
            </a:r>
            <a:r>
              <a:rPr lang="en-US" sz="2400" b="1" i="1" spc="-1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summarizing.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pc="-1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students to ask questions about a text.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pc="-1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visual organizers such as Word Walls and Story Maps.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3" descr="67">
            <a:hlinkClick r:id="" action="ppaction://media"/>
            <a:extLst>
              <a:ext uri="{FF2B5EF4-FFF2-40B4-BE49-F238E27FC236}">
                <a16:creationId xmlns:a16="http://schemas.microsoft.com/office/drawing/2014/main" id="{11860B6A-CC6A-9345-895B-E04E66507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0" y="594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STRATEGY</a:t>
            </a:r>
            <a:br>
              <a:rPr lang="en-US" dirty="0"/>
            </a:br>
            <a:r>
              <a:rPr lang="en-US" dirty="0"/>
              <a:t>Story Map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7C6850-7C18-4943-872F-1909086A1A52}"/>
              </a:ext>
            </a:extLst>
          </p:cNvPr>
          <p:cNvSpPr/>
          <p:nvPr/>
        </p:nvSpPr>
        <p:spPr>
          <a:xfrm>
            <a:off x="1735324" y="1752600"/>
            <a:ext cx="91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rbel"/>
              </a:rPr>
              <a:t>Story Maps allows students to learn the elements of a book or story in a visual way.</a:t>
            </a:r>
          </a:p>
          <a:p>
            <a:endParaRPr lang="en-US" sz="2400" dirty="0">
              <a:solidFill>
                <a:prstClr val="white"/>
              </a:solidFill>
              <a:latin typeface="Corbel"/>
            </a:endParaRPr>
          </a:p>
          <a:p>
            <a:r>
              <a:rPr lang="en-US" sz="2400" dirty="0">
                <a:solidFill>
                  <a:prstClr val="white"/>
                </a:solidFill>
                <a:latin typeface="Corbel"/>
              </a:rPr>
              <a:t>Students must read carefully to find elements of the story to map. </a:t>
            </a:r>
          </a:p>
          <a:p>
            <a:endParaRPr lang="en-US" sz="2400" dirty="0">
              <a:solidFill>
                <a:prstClr val="white"/>
              </a:solidFill>
              <a:latin typeface="Corbel"/>
            </a:endParaRPr>
          </a:p>
          <a:p>
            <a:r>
              <a:rPr lang="en-US" sz="2400" dirty="0">
                <a:solidFill>
                  <a:prstClr val="white"/>
                </a:solidFill>
                <a:latin typeface="Corbel"/>
              </a:rPr>
              <a:t>Story Maps can also be used for Math, Social Studies and Science. </a:t>
            </a:r>
          </a:p>
          <a:p>
            <a:r>
              <a:rPr lang="en-US" sz="2400" dirty="0">
                <a:solidFill>
                  <a:prstClr val="white"/>
                </a:solidFill>
                <a:latin typeface="Corbel"/>
              </a:rPr>
              <a:t>They can also be used to teach writing. </a:t>
            </a:r>
          </a:p>
        </p:txBody>
      </p:sp>
    </p:spTree>
    <p:extLst>
      <p:ext uri="{BB962C8B-B14F-4D97-AF65-F5344CB8AC3E}">
        <p14:creationId xmlns:p14="http://schemas.microsoft.com/office/powerpoint/2010/main" val="14612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STRATEGY</a:t>
            </a:r>
            <a:br>
              <a:rPr lang="en-US" dirty="0"/>
            </a:br>
            <a:r>
              <a:rPr lang="en-US" dirty="0"/>
              <a:t>Story Map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3429000"/>
            <a:ext cx="2971801" cy="27432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When to Use:</a:t>
            </a:r>
          </a:p>
          <a:p>
            <a:r>
              <a:rPr lang="en-US" dirty="0"/>
              <a:t>Use Story Maps during or after reading. </a:t>
            </a:r>
          </a:p>
          <a:p>
            <a:r>
              <a:rPr lang="en-US" dirty="0"/>
              <a:t>Use them with the whole class, small groups or individually.</a:t>
            </a:r>
          </a:p>
          <a:p>
            <a:r>
              <a:rPr lang="en-US" dirty="0"/>
              <a:t>Story Maps can also be used for Math, Social Studies and Science. </a:t>
            </a:r>
          </a:p>
          <a:p>
            <a:r>
              <a:rPr lang="en-US" dirty="0"/>
              <a:t>They can also be used to teach writing.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00600" y="1905000"/>
            <a:ext cx="5638800" cy="4038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u="sng" dirty="0"/>
              <a:t>How to Use Story Maps:</a:t>
            </a:r>
            <a:endParaRPr lang="en-US" sz="3200" b="1" dirty="0"/>
          </a:p>
          <a:p>
            <a:pPr lvl="0"/>
            <a:r>
              <a:rPr lang="en-US" sz="2900" dirty="0"/>
              <a:t>Re-read a story to your class. It should be a story they have heard before. </a:t>
            </a:r>
          </a:p>
          <a:p>
            <a:pPr lvl="0"/>
            <a:r>
              <a:rPr lang="en-US" sz="2900" dirty="0"/>
              <a:t>Talk about the main parts of a story. You can talk about characters, setting, plot and theme. You can also talk about the sequence of the story: beginning, middle, end.</a:t>
            </a:r>
          </a:p>
          <a:p>
            <a:pPr lvl="0"/>
            <a:r>
              <a:rPr lang="en-US" sz="2900" dirty="0"/>
              <a:t>Give each student with a blank story map organizer.</a:t>
            </a:r>
          </a:p>
          <a:p>
            <a:pPr lvl="0"/>
            <a:r>
              <a:rPr lang="en-US" sz="2900" dirty="0"/>
              <a:t>Show them how to complete it. They can use words, pictures or both. They can also use their home language. </a:t>
            </a:r>
          </a:p>
          <a:p>
            <a:pPr lvl="0"/>
            <a:r>
              <a:rPr lang="en-US" sz="2900" dirty="0"/>
              <a:t>As students read, have them complete the story map. After reading, they should fill in any missing parts.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STRATEGY</a:t>
            </a:r>
            <a:br>
              <a:rPr lang="en-US" dirty="0"/>
            </a:br>
            <a:r>
              <a:rPr lang="en-US" dirty="0"/>
              <a:t>Story Map (sample 1)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001BF6-CE02-E947-B437-F5ED47DD2592}"/>
              </a:ext>
            </a:extLst>
          </p:cNvPr>
          <p:cNvGrpSpPr/>
          <p:nvPr/>
        </p:nvGrpSpPr>
        <p:grpSpPr>
          <a:xfrm>
            <a:off x="7315200" y="1828800"/>
            <a:ext cx="4419600" cy="4648200"/>
            <a:chOff x="0" y="0"/>
            <a:chExt cx="6328833" cy="76919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6DDAE0-A9C3-8E44-BC7C-7F936C7BDED6}"/>
                </a:ext>
              </a:extLst>
            </p:cNvPr>
            <p:cNvSpPr/>
            <p:nvPr/>
          </p:nvSpPr>
          <p:spPr>
            <a:xfrm>
              <a:off x="169333" y="876300"/>
              <a:ext cx="2633133" cy="29379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</a:t>
              </a:r>
              <a:endParaRPr lang="en-US" sz="1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EE92B-3643-2943-89D2-70F48A145385}"/>
                </a:ext>
              </a:extLst>
            </p:cNvPr>
            <p:cNvSpPr/>
            <p:nvPr/>
          </p:nvSpPr>
          <p:spPr>
            <a:xfrm>
              <a:off x="3530600" y="1680634"/>
              <a:ext cx="2794000" cy="2209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</a:t>
              </a:r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7D9E1F84-F5B0-414E-8047-FE6728352E47}"/>
                </a:ext>
              </a:extLst>
            </p:cNvPr>
            <p:cNvSpPr/>
            <p:nvPr/>
          </p:nvSpPr>
          <p:spPr>
            <a:xfrm>
              <a:off x="3492500" y="0"/>
              <a:ext cx="2836333" cy="16764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</a:t>
              </a:r>
              <a:endParaRPr lang="en-US" sz="1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04ED2B4-CFED-A347-A5BC-FC3A858EF73F}"/>
                </a:ext>
              </a:extLst>
            </p:cNvPr>
            <p:cNvSpPr/>
            <p:nvPr/>
          </p:nvSpPr>
          <p:spPr>
            <a:xfrm>
              <a:off x="0" y="4737100"/>
              <a:ext cx="2751666" cy="29548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8D6A78C-65C1-7547-BAED-33A294260A8E}"/>
                </a:ext>
              </a:extLst>
            </p:cNvPr>
            <p:cNvSpPr/>
            <p:nvPr/>
          </p:nvSpPr>
          <p:spPr>
            <a:xfrm>
              <a:off x="3488266" y="4737100"/>
              <a:ext cx="2751666" cy="29548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9" name="Text Box 223">
              <a:extLst>
                <a:ext uri="{FF2B5EF4-FFF2-40B4-BE49-F238E27FC236}">
                  <a16:creationId xmlns:a16="http://schemas.microsoft.com/office/drawing/2014/main" id="{A3686E82-AD70-3643-A210-E67041887857}"/>
                </a:ext>
              </a:extLst>
            </p:cNvPr>
            <p:cNvSpPr txBox="1"/>
            <p:nvPr/>
          </p:nvSpPr>
          <p:spPr>
            <a:xfrm>
              <a:off x="610431" y="258636"/>
              <a:ext cx="1780628" cy="55288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Characters</a:t>
              </a:r>
              <a:endPara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</a:t>
              </a:r>
            </a:p>
          </p:txBody>
        </p:sp>
        <p:sp>
          <p:nvSpPr>
            <p:cNvPr id="10" name="Text Box 224">
              <a:extLst>
                <a:ext uri="{FF2B5EF4-FFF2-40B4-BE49-F238E27FC236}">
                  <a16:creationId xmlns:a16="http://schemas.microsoft.com/office/drawing/2014/main" id="{0BB0577E-A604-0644-8A78-9307B88CE568}"/>
                </a:ext>
              </a:extLst>
            </p:cNvPr>
            <p:cNvSpPr txBox="1"/>
            <p:nvPr/>
          </p:nvSpPr>
          <p:spPr>
            <a:xfrm>
              <a:off x="4250266" y="1003300"/>
              <a:ext cx="1371599" cy="57150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Setting</a:t>
              </a:r>
              <a:endPara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       </a:t>
              </a:r>
            </a:p>
          </p:txBody>
        </p:sp>
        <p:sp>
          <p:nvSpPr>
            <p:cNvPr id="11" name="Text Box 225">
              <a:extLst>
                <a:ext uri="{FF2B5EF4-FFF2-40B4-BE49-F238E27FC236}">
                  <a16:creationId xmlns:a16="http://schemas.microsoft.com/office/drawing/2014/main" id="{0EA21744-F07F-0A4F-9C3B-300E3E7C04FE}"/>
                </a:ext>
              </a:extLst>
            </p:cNvPr>
            <p:cNvSpPr txBox="1"/>
            <p:nvPr/>
          </p:nvSpPr>
          <p:spPr>
            <a:xfrm>
              <a:off x="544369" y="4053105"/>
              <a:ext cx="1662925" cy="62653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Problem</a:t>
              </a:r>
              <a:endPara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xt Box 226">
              <a:extLst>
                <a:ext uri="{FF2B5EF4-FFF2-40B4-BE49-F238E27FC236}">
                  <a16:creationId xmlns:a16="http://schemas.microsoft.com/office/drawing/2014/main" id="{99D23999-C002-F242-8B7E-6360A8C37607}"/>
                </a:ext>
              </a:extLst>
            </p:cNvPr>
            <p:cNvSpPr txBox="1"/>
            <p:nvPr/>
          </p:nvSpPr>
          <p:spPr>
            <a:xfrm>
              <a:off x="4032635" y="4120842"/>
              <a:ext cx="1662924" cy="55880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Solution</a:t>
              </a:r>
              <a:endPara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A1938FB-D0B8-E842-B6F8-5752DC3531BE}"/>
              </a:ext>
            </a:extLst>
          </p:cNvPr>
          <p:cNvSpPr txBox="1"/>
          <p:nvPr/>
        </p:nvSpPr>
        <p:spPr>
          <a:xfrm>
            <a:off x="1524003" y="1985092"/>
            <a:ext cx="5638801" cy="358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In this Word Map, students learn about the parts of a story.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prstClr val="white"/>
              </a:solidFill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They write words or draw pictures of: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orbel"/>
              </a:rPr>
              <a:t>Characters</a:t>
            </a:r>
            <a:r>
              <a:rPr lang="en-US" sz="2400" dirty="0">
                <a:solidFill>
                  <a:prstClr val="white"/>
                </a:solidFill>
                <a:latin typeface="Corbel"/>
              </a:rPr>
              <a:t> (Who is in the story?)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orbel"/>
              </a:rPr>
              <a:t>Setting</a:t>
            </a:r>
            <a:r>
              <a:rPr lang="en-US" sz="2400" dirty="0">
                <a:solidFill>
                  <a:prstClr val="white"/>
                </a:solidFill>
                <a:latin typeface="Corbel"/>
              </a:rPr>
              <a:t> (Where does the story happens?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orbel"/>
              </a:rPr>
              <a:t>Problem</a:t>
            </a:r>
            <a:r>
              <a:rPr lang="en-US" sz="2400" dirty="0">
                <a:solidFill>
                  <a:prstClr val="white"/>
                </a:solidFill>
                <a:latin typeface="Corbel"/>
              </a:rPr>
              <a:t> (What happens in the story?)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orbel"/>
              </a:rPr>
              <a:t>Solution</a:t>
            </a:r>
            <a:r>
              <a:rPr lang="en-US" sz="2400" dirty="0">
                <a:solidFill>
                  <a:prstClr val="white"/>
                </a:solidFill>
                <a:latin typeface="Corbel"/>
              </a:rPr>
              <a:t> (How is the problem fixed?)</a:t>
            </a:r>
          </a:p>
        </p:txBody>
      </p:sp>
    </p:spTree>
    <p:extLst>
      <p:ext uri="{BB962C8B-B14F-4D97-AF65-F5344CB8AC3E}">
        <p14:creationId xmlns:p14="http://schemas.microsoft.com/office/powerpoint/2010/main" val="4197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STRATEGY</a:t>
            </a:r>
            <a:br>
              <a:rPr lang="en-US" dirty="0"/>
            </a:br>
            <a:r>
              <a:rPr lang="en-US" dirty="0"/>
              <a:t>Story Map (sample 2)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56ED3F-A64C-5244-AFD7-03A196A94C82}"/>
              </a:ext>
            </a:extLst>
          </p:cNvPr>
          <p:cNvGrpSpPr/>
          <p:nvPr/>
        </p:nvGrpSpPr>
        <p:grpSpPr>
          <a:xfrm>
            <a:off x="7620001" y="1828801"/>
            <a:ext cx="3748835" cy="4242589"/>
            <a:chOff x="6661942" y="1820943"/>
            <a:chExt cx="3748835" cy="42425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98512E-6EE7-F549-A338-AF605F687461}"/>
                </a:ext>
              </a:extLst>
            </p:cNvPr>
            <p:cNvSpPr txBox="1"/>
            <p:nvPr/>
          </p:nvSpPr>
          <p:spPr>
            <a:xfrm>
              <a:off x="6676977" y="1820943"/>
              <a:ext cx="3733800" cy="3139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ysClr val="windowText" lastClr="000000"/>
                  </a:solidFill>
                  <a:latin typeface="Corbel"/>
                </a:rPr>
                <a:t>Beginning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D68A95-CCEF-8E4D-8210-DD409818BB9E}"/>
                </a:ext>
              </a:extLst>
            </p:cNvPr>
            <p:cNvSpPr txBox="1"/>
            <p:nvPr/>
          </p:nvSpPr>
          <p:spPr>
            <a:xfrm>
              <a:off x="6676977" y="3531329"/>
              <a:ext cx="3733800" cy="3139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orbel"/>
                </a:rPr>
                <a:t>Middle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87A12A-A601-2641-AA9B-4D104B7B4A00}"/>
                </a:ext>
              </a:extLst>
            </p:cNvPr>
            <p:cNvSpPr txBox="1"/>
            <p:nvPr/>
          </p:nvSpPr>
          <p:spPr>
            <a:xfrm>
              <a:off x="6686595" y="2214868"/>
              <a:ext cx="3696212" cy="4247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sz="2400" dirty="0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E1A75C-9350-DA49-9004-F8746E64BBC7}"/>
                </a:ext>
              </a:extLst>
            </p:cNvPr>
            <p:cNvSpPr txBox="1"/>
            <p:nvPr/>
          </p:nvSpPr>
          <p:spPr>
            <a:xfrm>
              <a:off x="6661942" y="5239474"/>
              <a:ext cx="3733800" cy="3139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orbel"/>
                </a:rPr>
                <a:t>End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8029D5-0290-D94E-B68A-5F6E696500CE}"/>
                </a:ext>
              </a:extLst>
            </p:cNvPr>
            <p:cNvSpPr txBox="1"/>
            <p:nvPr/>
          </p:nvSpPr>
          <p:spPr>
            <a:xfrm>
              <a:off x="6686595" y="3925151"/>
              <a:ext cx="3696212" cy="4247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sz="2400" dirty="0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447D73-0BCB-5B47-9C9F-88DBCB41CB6B}"/>
                </a:ext>
              </a:extLst>
            </p:cNvPr>
            <p:cNvSpPr txBox="1"/>
            <p:nvPr/>
          </p:nvSpPr>
          <p:spPr>
            <a:xfrm>
              <a:off x="6666424" y="5638800"/>
              <a:ext cx="3696212" cy="4247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sz="2400" dirty="0"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2C379FF-047E-9F47-9ACA-E88426439960}"/>
              </a:ext>
            </a:extLst>
          </p:cNvPr>
          <p:cNvSpPr txBox="1"/>
          <p:nvPr/>
        </p:nvSpPr>
        <p:spPr>
          <a:xfrm>
            <a:off x="1676400" y="2214868"/>
            <a:ext cx="5029200" cy="302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In this Word Map, students learn about the structure of the story.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prstClr val="white"/>
              </a:solidFill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They write or draw pictures about the: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orbel"/>
              </a:rPr>
              <a:t>Beginning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orbel"/>
              </a:rPr>
              <a:t>Middle</a:t>
            </a:r>
            <a:r>
              <a:rPr lang="en-US" sz="2400" dirty="0">
                <a:solidFill>
                  <a:prstClr val="white"/>
                </a:solidFill>
                <a:latin typeface="Corbel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orbel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3962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COMPREHENSION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981201"/>
            <a:ext cx="9906000" cy="3352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There are many types of reading comprehension assessments. </a:t>
            </a:r>
          </a:p>
          <a:p>
            <a:pPr marL="0" indent="0">
              <a:buNone/>
            </a:pPr>
            <a:r>
              <a:rPr lang="en-US" dirty="0"/>
              <a:t>First a student reads a passage at a level that fits them. Then have the student do one or more of the following activities: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Answer questions about the text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Fill in missing words from parts of the text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Have students retell the story in their own words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Have the students change the story somehow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Online Media 2" descr="72">
            <a:hlinkClick r:id="" action="ppaction://media"/>
            <a:extLst>
              <a:ext uri="{FF2B5EF4-FFF2-40B4-BE49-F238E27FC236}">
                <a16:creationId xmlns:a16="http://schemas.microsoft.com/office/drawing/2014/main" id="{48E75992-3E02-1547-B7B2-4FB00BE233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0" y="594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A830-4C90-5CFC-3C87-6137E00E6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C97F3-1EF2-3AC9-86BA-BB9EF10F1E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00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Macintosh PowerPoint</Application>
  <PresentationFormat>Widescreen</PresentationFormat>
  <Paragraphs>66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Consolas</vt:lpstr>
      <vt:lpstr>Corbel</vt:lpstr>
      <vt:lpstr>Times New Roman</vt:lpstr>
      <vt:lpstr>Wingdings</vt:lpstr>
      <vt:lpstr>Office Theme</vt:lpstr>
      <vt:lpstr>Chalkboard 16x9</vt:lpstr>
      <vt:lpstr>COMPREHENSION What is it?</vt:lpstr>
      <vt:lpstr>Strategies for Comprehension</vt:lpstr>
      <vt:lpstr>COMPREHENSION STRATEGY Story Map</vt:lpstr>
      <vt:lpstr>COMPREHENSION STRATEGY Story Map</vt:lpstr>
      <vt:lpstr>COMPREHENSION STRATEGY Story Map (sample 1)</vt:lpstr>
      <vt:lpstr>COMPREHENSION STRATEGY Story Map (sample 2)</vt:lpstr>
      <vt:lpstr>ASSESSMENT: COMPREHENSION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COMPREHENSION What is it?</dc:title>
  <dc:creator>Jill Robbins</dc:creator>
  <cp:lastModifiedBy>Jill Robbins</cp:lastModifiedBy>
  <cp:revision>1</cp:revision>
  <dcterms:created xsi:type="dcterms:W3CDTF">2023-04-24T18:31:39Z</dcterms:created>
  <dcterms:modified xsi:type="dcterms:W3CDTF">2023-04-24T18:32:02Z</dcterms:modified>
</cp:coreProperties>
</file>