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84" r:id="rId4"/>
    <p:sldId id="300" r:id="rId5"/>
    <p:sldId id="303" r:id="rId6"/>
    <p:sldId id="299" r:id="rId7"/>
    <p:sldId id="329" r:id="rId8"/>
    <p:sldId id="304" r:id="rId9"/>
    <p:sldId id="339" r:id="rId10"/>
    <p:sldId id="338" r:id="rId11"/>
    <p:sldId id="330" r:id="rId12"/>
    <p:sldId id="292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3AF0-DF8C-96D3-3806-3DFEE1D1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0453-25FF-1792-D65E-DF724AFFB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35B4F-05A8-B9CD-0134-8EC4CCAA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51A2-5FCC-AF8F-5465-1A0009D6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AF4B8-6052-8F93-B1F8-7732377C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16D3-9A84-6E2D-F2B6-F5E9CAE9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7F1D6-D25E-E5DE-7D33-D988932A7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AB2D-E979-A1D2-0686-3F59D533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DDE9-CEE3-F3DA-4B1A-526552B6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EA92-22D9-4908-C09A-B5606968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4B2E7-13AB-FEEF-8C1E-0B1F67C06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9C3C6-B1EC-254F-3D9B-68157A9A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125CE-D111-95BF-835E-9A99FEBE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307A8-1963-57CD-355D-DB899788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275B0-A6C6-4CAE-2578-D51321DD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62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7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8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1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9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73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5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3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9987-1CFB-B5A8-E494-A4411214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DB65-5E61-F9A9-44DB-7E1D8185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3482B-17AC-F087-FACB-96ED016C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BA66-F0D6-EE9A-49D3-75DA9AB9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5C75-1AE7-DB91-4253-9CCDD815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66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5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7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7D23-3E97-DE32-07E2-BA206E77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44032-CFE8-4146-4937-ABF1E02C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54BA-D3B4-3B49-7803-DF5422A2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03B70-9763-88BA-60F5-177920B4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6490-D4F7-249F-8C91-2C417CF5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A969-B734-3E18-9A0F-2F6C9852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DB178-1B59-7D2C-B70F-C186D2D23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7500F-5C0B-0828-7C02-ED2D96E8B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05B9E-8AB5-5790-C8D9-29873617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DC1A0-B3E8-474B-257F-DBCA7CAE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5005F-53A4-1C82-3B3E-4962BA45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B2D8-776C-247A-473D-FC4212EB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BFF1-7856-D8C0-B7DF-A5E12E1D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F4B1-7EFC-C492-F9E3-6DD5F3608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9BCC0-89FF-2E77-FD71-C8B864CB2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C663F-08AF-D6D5-0D09-E0B52F28E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813A8-C8C5-5E4C-68AC-27EDCD72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BDD49-4B65-31EF-2D37-9DD41692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E330A-9732-A213-AAAC-233435A1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673C-F567-04FF-B506-9EF07BA8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80FA0-6D00-BF44-4088-566E0953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34537-09EF-DA22-A9D3-5063EA4F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C2083-DBAB-D1B4-882A-CE54CEFC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F1D7F-0235-A54A-88CB-B2FDA6F4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718B-1914-ADF6-6389-4C43D021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3D7A3-001B-66FC-0479-ED6AFB98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77A-3087-D727-2839-B0D2F8D3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53A5-B139-E311-389B-568196E93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91DE6-C9FA-7431-66F2-097C7697F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EBF8-9EC8-8C82-DE32-B8281FA2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8E8BE-62F3-96EA-2209-2977B523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8DCE8-6C9B-6B04-8176-DC36D06F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ACCC-437D-BEEA-9FBD-C2A1AD57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5800A-43C7-03B8-79A9-1E315AA77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E9638-1A08-B185-0532-FB8CF8CDF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10A24-C266-E6C8-69A8-199A606B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6C1D-5054-DB8D-619B-8601B5C4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95111-9C5F-1EB5-6ACA-6DC474E1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2C2E3-F7B3-F960-CB46-FDE782B0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7A4DC-0AFF-DF11-3E0D-E64A6835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2D220-47CC-FBED-58CE-31AB641B3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4EFB-CD4D-0F49-8D06-0BA7FF602A0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7D2F8-9064-67D8-0E83-5442EC83C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16B4-3384-E76B-059A-1ACEA1F1E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5743-13C6-A448-B835-BA69D045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4/24/23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85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DDE6-0CA1-D9EC-34DC-D310BBB5C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04740-FDD7-1989-1AF5-AD47148F5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274638"/>
            <a:ext cx="9143998" cy="1020762"/>
          </a:xfrm>
        </p:spPr>
        <p:txBody>
          <a:bodyPr/>
          <a:lstStyle/>
          <a:p>
            <a:r>
              <a:rPr lang="en-US" dirty="0"/>
              <a:t>Game: PHONEMIC AWARENESS </a:t>
            </a:r>
            <a:br>
              <a:rPr lang="en-US" dirty="0"/>
            </a:br>
            <a:r>
              <a:rPr lang="en-US" b="1" dirty="0"/>
              <a:t>Drive Through Blending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2DF12-EB17-D44D-AA71-82913EE103F3}"/>
              </a:ext>
            </a:extLst>
          </p:cNvPr>
          <p:cNvSpPr txBox="1"/>
          <p:nvPr/>
        </p:nvSpPr>
        <p:spPr>
          <a:xfrm>
            <a:off x="2024569" y="2555989"/>
            <a:ext cx="121919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dirty="0" err="1">
                <a:solidFill>
                  <a:prstClr val="white"/>
                </a:solidFill>
                <a:latin typeface="Corbel"/>
              </a:rPr>
              <a:t>sh</a:t>
            </a:r>
            <a:endParaRPr lang="en-US" sz="72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F469A-3873-C24E-B47A-58BB1E5CD6A9}"/>
              </a:ext>
            </a:extLst>
          </p:cNvPr>
          <p:cNvSpPr txBox="1"/>
          <p:nvPr/>
        </p:nvSpPr>
        <p:spPr>
          <a:xfrm>
            <a:off x="5448300" y="4953001"/>
            <a:ext cx="1295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dirty="0" err="1">
                <a:solidFill>
                  <a:prstClr val="white"/>
                </a:solidFill>
                <a:latin typeface="Corbel"/>
              </a:rPr>
              <a:t>ee</a:t>
            </a:r>
            <a:endParaRPr lang="en-US" sz="72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F85F8-C324-5344-9129-72A2D5377097}"/>
              </a:ext>
            </a:extLst>
          </p:cNvPr>
          <p:cNvSpPr txBox="1"/>
          <p:nvPr/>
        </p:nvSpPr>
        <p:spPr>
          <a:xfrm>
            <a:off x="9757876" y="2034671"/>
            <a:ext cx="91439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prstClr val="white"/>
                </a:solidFill>
                <a:latin typeface="Corbel"/>
              </a:rPr>
              <a:t>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7E10C-A17C-B94E-B84F-1D9E2554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23">
            <a:off x="-131375" y="7112111"/>
            <a:ext cx="2054445" cy="10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7 -0.04143 L 0.08387 -0.0412 C 0.08583 -0.07361 0.08335 -0.04305 0.08674 -0.06713 C 0.087 -0.06944 0.08726 -0.07176 0.08765 -0.07407 C 0.0883 -0.07754 0.0896 -0.08426 0.0896 -0.08403 C 0.09195 -0.14907 0.08921 -0.06551 0.09156 -0.17824 C 0.09169 -0.18634 0.09221 -0.19421 0.09247 -0.20231 C 0.09286 -0.21597 0.09312 -0.22963 0.09351 -0.24328 C 0.09312 -0.25 0.09299 -0.25694 0.09247 -0.26365 C 0.09195 -0.27268 0.09169 -0.27037 0.09064 -0.27731 C 0.09025 -0.27963 0.09012 -0.28194 0.0896 -0.28426 C 0.08908 -0.28657 0.0883 -0.28865 0.08765 -0.29097 C 0.08726 -0.29282 0.08726 -0.29467 0.08674 -0.29629 C 0.08557 -0.29977 0.08283 -0.30648 0.08283 -0.30625 C 0.08257 -0.30879 0.08231 -0.31111 0.08192 -0.31319 C 0.0814 -0.31666 0.08049 -0.32014 0.07997 -0.32361 C 0.07853 -0.33379 0.07944 -0.32824 0.0771 -0.34074 L 0.07515 -0.35092 C 0.07489 -0.35254 0.07449 -0.35416 0.07423 -0.35602 C 0.07358 -0.36065 0.07319 -0.36528 0.07228 -0.36967 C 0.07202 -0.37129 0.07176 -0.37315 0.07137 -0.37477 C 0.07072 -0.37778 0.06994 -0.38055 0.06942 -0.38333 C 0.06902 -0.38565 0.06876 -0.38796 0.0685 -0.39028 C 0.06746 -0.39653 0.06733 -0.3949 0.06655 -0.40208 C 0.06616 -0.40602 0.0659 -0.41018 0.06564 -0.41412 C 0.0659 -0.44421 0.06603 -0.47453 0.06655 -0.50463 C 0.06681 -0.5199 0.06616 -0.51666 0.06942 -0.52523 C 0.06981 -0.52754 0.06981 -0.52986 0.07033 -0.53217 C 0.07085 -0.53356 0.07176 -0.53426 0.07228 -0.53541 C 0.07306 -0.53703 0.07358 -0.53889 0.07423 -0.54051 C 0.07449 -0.54236 0.07463 -0.54421 0.07515 -0.54583 C 0.07645 -0.54953 0.07905 -0.55486 0.08101 -0.55764 C 0.08218 -0.55949 0.08348 -0.56111 0.08478 -0.56273 C 0.08544 -0.56458 0.08622 -0.56597 0.08674 -0.56805 C 0.08765 -0.57176 0.08791 -0.57963 0.08869 -0.58333 C 0.08908 -0.58565 0.08999 -0.58773 0.09064 -0.59028 C 0.0913 -0.59352 0.09208 -0.59699 0.09247 -0.60046 C 0.09312 -0.60509 0.09351 -0.60972 0.09442 -0.61412 C 0.09507 -0.6169 0.09585 -0.61967 0.09638 -0.62268 C 0.09677 -0.62477 0.0969 -0.62731 0.09729 -0.6294 C 0.09755 -0.63125 0.09807 -0.63287 0.09833 -0.63472 C 0.09898 -0.63912 0.0995 -0.64375 0.10015 -0.64838 C 0.10054 -0.65046 0.1008 -0.65278 0.10119 -0.65509 C 0.10185 -0.65856 0.10185 -0.6625 0.10315 -0.66528 C 0.10523 -0.67037 0.10614 -0.67338 0.10888 -0.67731 C 0.10979 -0.6787 0.1107 -0.67986 0.11174 -0.68078 C 0.11357 -0.68217 0.11565 -0.6831 0.11747 -0.68426 L 0.12034 -0.68588 C 0.12347 -0.68541 0.13519 -0.68588 0.13962 -0.68078 L 0.14548 -0.67384 C 0.14639 -0.67268 0.1473 -0.67153 0.14834 -0.6706 C 0.14964 -0.66944 0.15095 -0.66828 0.15212 -0.66713 C 0.15316 -0.66597 0.15407 -0.66458 0.15498 -0.66365 C 0.15629 -0.6625 0.15759 -0.66157 0.15889 -0.66018 C 0.15993 -0.65926 0.16059 -0.65717 0.16176 -0.65671 C 0.16658 -0.65532 0.1714 -0.65578 0.17621 -0.65509 L 0.18194 -0.65162 L 0.18481 -0.65 C 0.18755 -0.64676 0.18833 -0.64676 0.18963 -0.64143 C 0.19054 -0.63819 0.19158 -0.63125 0.19158 -0.63102 C 0.19132 -0.62153 0.19119 -0.6118 0.19067 -0.60208 C 0.19041 -0.59768 0.1882 -0.58842 0.18768 -0.58495 C 0.18741 -0.58287 0.18715 -0.58055 0.18676 -0.57824 C 0.1865 -0.57639 0.18611 -0.57477 0.18585 -0.57315 C 0.18442 -0.56342 0.18533 -0.56643 0.1839 -0.55764 C 0.18325 -0.55416 0.1826 -0.55092 0.18194 -0.54745 L 0.18103 -0.54236 C 0.18064 -0.54051 0.18025 -0.53889 0.17999 -0.53727 C 0.17973 -0.53426 0.17947 -0.53148 0.17908 -0.5287 C 0.17856 -0.52523 0.17765 -0.52199 0.17713 -0.51828 C 0.17687 -0.5162 0.17647 -0.51389 0.17621 -0.51157 C 0.17582 -0.50879 0.17569 -0.50578 0.17517 -0.50301 C 0.17335 -0.49004 0.17517 -0.50694 0.17335 -0.49097 C 0.17153 -0.475 0.17322 -0.48611 0.1714 -0.46713 C 0.17113 -0.46481 0.17074 -0.4625 0.17048 -0.46018 C 0.17009 -0.45347 0.16944 -0.44653 0.16944 -0.43981 C 0.16944 -0.43125 0.17061 -0.39097 0.1714 -0.37824 C 0.17166 -0.37338 0.174 -0.35254 0.17426 -0.35092 C 0.17478 -0.34745 0.17582 -0.34421 0.17621 -0.34074 C 0.17687 -0.33472 0.17726 -0.33078 0.17817 -0.32523 C 0.17843 -0.32361 0.17882 -0.32176 0.17908 -0.32014 C 0.17973 -0.3162 0.18038 -0.31203 0.18103 -0.3081 C 0.18103 -0.30787 0.18481 -0.28773 0.18481 -0.2875 C 0.1852 -0.28588 0.18559 -0.28426 0.18585 -0.28264 C 0.18663 -0.27685 0.18702 -0.27245 0.18872 -0.26713 C 0.1895 -0.26458 0.19067 -0.2625 0.19158 -0.26041 C 0.19432 -0.24583 0.19054 -0.26342 0.19445 -0.25185 C 0.19523 -0.24953 0.19601 -0.2419 0.1964 -0.23981 C 0.19692 -0.2375 0.19757 -0.23518 0.19836 -0.23287 C 0.20044 -0.22639 0.20122 -0.22662 0.20409 -0.21921 C 0.20513 -0.21666 0.20591 -0.21342 0.20695 -0.21065 C 0.20747 -0.20949 0.20838 -0.20856 0.2089 -0.2074 C 0.21372 -0.19676 0.20734 -0.2081 0.21372 -0.19537 C 0.2149 -0.19305 0.21633 -0.19097 0.2175 -0.18842 C 0.22102 -0.18148 0.21958 -0.18217 0.22336 -0.17662 C 0.2261 -0.17245 0.22909 -0.16852 0.23196 -0.16458 C 0.23495 -0.16041 0.23717 -0.1574 0.24068 -0.1544 C 0.24225 -0.15301 0.24394 -0.15231 0.2455 -0.15092 C 0.24654 -0.15 0.2472 -0.14815 0.24837 -0.14745 C 0.25019 -0.14653 0.25228 -0.14676 0.2541 -0.14583 C 0.25605 -0.1449 0.25983 -0.14236 0.25983 -0.14213 C 0.27012 -0.14305 0.28041 -0.14305 0.2907 -0.14398 C 0.29174 -0.14421 0.29252 -0.14537 0.29356 -0.14583 C 0.29903 -0.14815 0.29721 -0.14653 0.30216 -0.1493 C 0.30607 -0.15139 0.30802 -0.15324 0.3118 -0.1544 C 0.31401 -0.15509 0.31635 -0.15555 0.31857 -0.15602 C 0.31987 -0.15717 0.32104 -0.15856 0.32235 -0.15949 C 0.32365 -0.16041 0.32508 -0.16018 0.32625 -0.16111 C 0.32834 -0.16296 0.3299 -0.1662 0.33198 -0.16805 L 0.33967 -0.17477 C 0.34136 -0.18379 0.33954 -0.17708 0.34449 -0.18518 C 0.34657 -0.18842 0.34839 -0.1919 0.35035 -0.19537 C 0.35452 -0.20301 0.3553 -0.20486 0.36181 -0.2125 C 0.36376 -0.21481 0.36572 -0.2169 0.36767 -0.21921 C 0.37418 -0.22801 0.37014 -0.22291 0.38017 -0.23472 C 0.38382 -0.23912 0.38187 -0.2375 0.3859 -0.23981 C 0.39177 -0.25023 0.38538 -0.23935 0.39359 -0.25185 C 0.39424 -0.25278 0.39476 -0.2544 0.39554 -0.25509 C 0.39632 -0.25602 0.3975 -0.25625 0.39841 -0.25694 C 0.40401 -0.2669 0.39984 -0.25995 0.41 -0.27407 C 0.41156 -0.27615 0.41286 -0.27963 0.41469 -0.28078 C 0.42276 -0.28565 0.41013 -0.27754 0.42341 -0.28935 C 0.42472 -0.29051 0.42602 -0.29143 0.42719 -0.29282 C 0.43605 -0.30324 0.42914 -0.29583 0.43396 -0.30301 C 0.43527 -0.30486 0.43657 -0.30648 0.43787 -0.3081 C 0.44256 -0.31412 0.43891 -0.30926 0.44451 -0.31504 C 0.44556 -0.31597 0.44647 -0.31736 0.44751 -0.31852 C 0.45597 -0.32708 0.44712 -0.3169 0.45415 -0.32523 C 0.45962 -0.32477 0.46509 -0.32453 0.47056 -0.32361 C 0.47916 -0.32199 0.4703 -0.32199 0.47733 -0.32014 C 0.48046 -0.31921 0.48372 -0.31898 0.48684 -0.31852 C 0.48814 -0.31782 0.48945 -0.31736 0.49075 -0.31666 C 0.49166 -0.3162 0.49257 -0.31528 0.49361 -0.31504 C 0.49635 -0.31412 0.5056 -0.31227 0.50807 -0.31157 C 0.51003 -0.31111 0.51198 -0.31065 0.5138 -0.30995 C 0.5151 -0.30949 0.51641 -0.30856 0.51771 -0.3081 C 0.52057 -0.3074 0.52344 -0.30694 0.52631 -0.30648 C 0.53347 -0.30231 0.53125 -0.30324 0.54467 -0.30139 L 0.55717 -0.29953 C 0.56486 -0.30023 0.57254 -0.30023 0.58023 -0.30139 C 0.58127 -0.30139 0.58205 -0.30254 0.58309 -0.30301 C 0.58439 -0.3037 0.5857 -0.30416 0.58687 -0.30486 C 0.58687 -0.30463 0.59416 -0.30903 0.59559 -0.30995 C 0.59559 -0.30972 0.60132 -0.31319 0.60132 -0.31296 L 0.60419 -0.31666 L 0.6081 -0.32708 L 0.61005 -0.33217 C 0.61031 -0.33379 0.6107 -0.33541 0.61096 -0.33727 C 0.61187 -0.34398 0.6124 -0.35092 0.61292 -0.35764 C 0.61253 -0.3662 0.61266 -0.375 0.612 -0.38333 C 0.612 -0.3831 0.60953 -0.39629 0.60901 -0.39884 L 0.60901 -0.39861 C 0.60875 -0.40208 0.60875 -0.40578 0.6081 -0.40903 C 0.60771 -0.41088 0.60666 -0.41227 0.60614 -0.41412 C 0.60575 -0.41574 0.60562 -0.41759 0.60523 -0.41921 C 0.60471 -0.42106 0.6038 -0.42245 0.60328 -0.4243 C 0.60224 -0.42824 0.60172 -0.43264 0.60041 -0.43634 C 0.59976 -0.43842 0.59833 -0.43958 0.59755 -0.44143 C 0.59677 -0.44305 0.59625 -0.4449 0.59559 -0.44653 C 0.59468 -0.44884 0.59364 -0.45115 0.59273 -0.45347 C 0.59064 -0.45833 0.59038 -0.46041 0.58791 -0.46551 C 0.58674 -0.46782 0.58517 -0.4699 0.584 -0.47222 C 0.58335 -0.47384 0.58283 -0.47569 0.58218 -0.47731 C 0.58062 -0.48078 0.57879 -0.48403 0.57736 -0.48773 C 0.57267 -0.49838 0.57853 -0.48703 0.57254 -0.49791 L 0.57059 -0.5081 C 0.5702 -0.50995 0.5702 -0.5118 0.56968 -0.51319 C 0.56863 -0.51551 0.56759 -0.51759 0.56668 -0.52014 C 0.56603 -0.52222 0.56564 -0.52477 0.56486 -0.52685 C 0.56303 -0.53171 0.56043 -0.53541 0.559 -0.54051 C 0.55691 -0.54815 0.5547 -0.55486 0.55327 -0.56273 C 0.55287 -0.56504 0.55274 -0.56736 0.55235 -0.56967 C 0.55183 -0.57199 0.55092 -0.57407 0.5504 -0.57639 C 0.54988 -0.5787 0.54975 -0.58102 0.54936 -0.58333 C 0.54884 -0.5868 0.54819 -0.59028 0.54753 -0.59352 L 0.54649 -0.59861 C 0.54688 -0.60717 0.54636 -0.61597 0.54753 -0.6243 C 0.54806 -0.62824 0.54975 -0.63171 0.55131 -0.63472 C 0.55353 -0.63865 0.55613 -0.64213 0.55808 -0.64653 C 0.559 -0.64884 0.55978 -0.65139 0.56095 -0.65347 C 0.56173 -0.65486 0.56303 -0.65532 0.56382 -0.65671 C 0.56434 -0.65764 0.56811 -0.6669 0.56863 -0.66875 C 0.56916 -0.67037 0.56902 -0.67245 0.56968 -0.67384 C 0.57124 -0.67778 0.57345 -0.68078 0.57541 -0.68426 C 0.57866 -0.68981 0.57983 -0.69236 0.584 -0.69791 C 0.58557 -0.69977 0.58739 -0.70092 0.58882 -0.70301 C 0.58999 -0.7044 0.59064 -0.70671 0.59169 -0.7081 C 0.59416 -0.71134 0.59872 -0.71342 0.60132 -0.71504 C 0.60406 -0.71967 0.60432 -0.72129 0.6081 -0.72338 C 0.61057 -0.725 0.61578 -0.72685 0.61578 -0.72662 C 0.62086 -0.73287 0.61669 -0.72893 0.62451 -0.73194 C 0.62855 -0.73356 0.62633 -0.73449 0.63115 -0.73541 C 0.63506 -0.73634 0.63883 -0.73657 0.64274 -0.73703 L 0.69562 -0.73541 C 0.69731 -0.73541 0.69888 -0.73426 0.70044 -0.73379 L 0.71203 -0.73032 C 0.72128 -0.72754 0.71581 -0.72893 0.72831 -0.72685 C 0.72987 -0.72639 0.73157 -0.72592 0.73313 -0.72523 C 0.73443 -0.72477 0.73573 -0.72384 0.73704 -0.72338 C 0.74212 -0.72222 0.74733 -0.72222 0.75241 -0.72014 C 0.76322 -0.71528 0.74902 -0.72199 0.76009 -0.71504 C 0.76582 -0.71111 0.76751 -0.71134 0.77351 -0.70972 C 0.77455 -0.70926 0.77546 -0.70879 0.77637 -0.7081 C 0.77806 -0.70694 0.7795 -0.70532 0.78119 -0.70463 C 0.78471 -0.70347 0.78835 -0.7037 0.79187 -0.70301 C 0.79565 -0.70208 0.79955 -0.70046 0.80333 -0.69953 L 0.81688 -0.69606 C 0.82651 -0.69676 0.83615 -0.69653 0.84566 -0.69791 C 0.84826 -0.69815 0.85087 -0.69977 0.85334 -0.70115 L 0.86207 -0.70648 L 0.86494 -0.7081 C 0.86585 -0.70856 0.86689 -0.70926 0.8678 -0.70972 C 0.87223 -0.7118 0.87223 -0.71203 0.87744 -0.71319 C 0.8919 -0.71666 0.88773 -0.71666 0.89385 -0.71666 L 0.89385 -0.71643 L 0.89385 -0.71666 " pathEditMode="relative" rAng="0" ptsTypes="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1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PHONEMIC AWARENESS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012A5-8909-8D46-827F-BFBB0711ED6C}"/>
              </a:ext>
            </a:extLst>
          </p:cNvPr>
          <p:cNvSpPr/>
          <p:nvPr/>
        </p:nvSpPr>
        <p:spPr>
          <a:xfrm>
            <a:off x="1524002" y="1828801"/>
            <a:ext cx="92963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Students with good Phonemic Awareness have the following skills: 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u="sng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Sound (Phoneme) Isolation</a:t>
            </a:r>
            <a:endParaRPr lang="en-US" sz="1600" u="sng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Students can hear a single sound in a word and isolate it.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TEACHER: What is the first sound in </a:t>
            </a:r>
            <a:r>
              <a:rPr lang="en-US" i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bug?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STUDENTS: “The first sound in bug is /b/.”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u="sng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Identify and Group Sounds (Phonemes)</a:t>
            </a:r>
            <a:endParaRPr lang="en-US" sz="1600" u="sng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TEACHER: I am going to say some words. Some begin with the /t/ sound. Some do not. When I say the word, raise your hand if it starts with the /t/ sound. If it doesn’t, do not raise your hand. Here’s the first word …</a:t>
            </a:r>
          </a:p>
          <a:p>
            <a:endParaRPr lang="en-US" b="1" dirty="0">
              <a:solidFill>
                <a:prstClr val="white"/>
              </a:solidFill>
              <a:latin typeface="Corbel"/>
            </a:endParaRPr>
          </a:p>
          <a:p>
            <a:r>
              <a:rPr lang="en-US" b="1" u="sng" dirty="0">
                <a:solidFill>
                  <a:prstClr val="white"/>
                </a:solidFill>
                <a:latin typeface="Corbel"/>
              </a:rPr>
              <a:t>Break Apart Sounds (Segmenting Phonemes)</a:t>
            </a:r>
            <a:endParaRPr lang="en-US" u="sng" dirty="0">
              <a:solidFill>
                <a:prstClr val="white"/>
              </a:solidFill>
              <a:latin typeface="Corbel"/>
            </a:endParaRP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Segmenting is the ability to break a word apart into smaller units of sound.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TEACHER: How many sounds in 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flag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?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STUDENTS: /f/ /l/ /a/ /g/. Four sounds in 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flag!</a:t>
            </a:r>
            <a:endParaRPr lang="en-US" dirty="0">
              <a:solidFill>
                <a:prstClr val="white"/>
              </a:solidFill>
              <a:latin typeface="Corbel"/>
            </a:endParaRPr>
          </a:p>
          <a:p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1520"/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nline Media 3" descr="38">
            <a:hlinkClick r:id="" action="ppaction://media"/>
            <a:extLst>
              <a:ext uri="{FF2B5EF4-FFF2-40B4-BE49-F238E27FC236}">
                <a16:creationId xmlns:a16="http://schemas.microsoft.com/office/drawing/2014/main" id="{7AF79B9C-61C3-2E47-9E36-36147580E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PHONEMIC AWARENESS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01AE3-63B3-4643-8CFD-4970645851CA}"/>
              </a:ext>
            </a:extLst>
          </p:cNvPr>
          <p:cNvSpPr/>
          <p:nvPr/>
        </p:nvSpPr>
        <p:spPr>
          <a:xfrm>
            <a:off x="1525064" y="1828801"/>
            <a:ext cx="906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Blend Sounds Together (Blending Phonemes)</a:t>
            </a:r>
            <a:endParaRPr lang="en-US" sz="1600" u="sng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Blending is the ability to say separate sounds together to make a word. 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TEACHER: What word is this -- /b/ /a/ /g/?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STUDENTS: Bag!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u="sng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Lose a Sound to Make New Words (Deletion)</a:t>
            </a:r>
            <a:endParaRPr lang="en-US" sz="1600" u="sng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TEACHER: </a:t>
            </a:r>
            <a:r>
              <a:rPr lang="en-US" i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Pin.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I take away the /p/ sound what do I have left?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STUDENTS: </a:t>
            </a:r>
            <a:r>
              <a:rPr lang="en-US" i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u="sng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u="sng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Add a Sound to Make New Words (Addition)</a:t>
            </a:r>
            <a:endParaRPr lang="en-US" sz="1600" u="sng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TEACHER: </a:t>
            </a:r>
            <a:r>
              <a:rPr lang="en-US" i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Lap.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I add the /f/ sound to the beginning, what word do I have?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STUDENTS:</a:t>
            </a:r>
            <a:r>
              <a:rPr lang="en-US" i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Flap!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u="sng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Change a Sound to Make New Words (Substitution)</a:t>
            </a:r>
            <a:endParaRPr lang="en-US" sz="1600" u="sng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TEACHER: </a:t>
            </a:r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/sat/.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I take away the </a:t>
            </a:r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/s/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add and </a:t>
            </a:r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/p/,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word do I have?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STUDENT: </a:t>
            </a:r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/pat/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nline Media 3" descr="39">
            <a:hlinkClick r:id="" action="ppaction://media"/>
            <a:extLst>
              <a:ext uri="{FF2B5EF4-FFF2-40B4-BE49-F238E27FC236}">
                <a16:creationId xmlns:a16="http://schemas.microsoft.com/office/drawing/2014/main" id="{9697AAFA-8CD7-EF4B-9532-73741619D5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467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AWARENESS</a:t>
            </a:r>
            <a:br>
              <a:rPr lang="en-US" dirty="0"/>
            </a:br>
            <a:r>
              <a:rPr lang="en-US" dirty="0"/>
              <a:t>What is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Phonemic Awareness is the ability to hear and work with the smallest units of sounds in spoken language. </a:t>
            </a:r>
            <a:r>
              <a:rPr lang="en-US" dirty="0"/>
              <a:t>They are called phonemes. This is the most advanced type of Phonological Awareness.</a:t>
            </a:r>
          </a:p>
          <a:p>
            <a:endParaRPr lang="en-US" dirty="0"/>
          </a:p>
        </p:txBody>
      </p:sp>
      <p:pic>
        <p:nvPicPr>
          <p:cNvPr id="4" name="Online Media 3" descr="29">
            <a:hlinkClick r:id="" action="ppaction://media"/>
            <a:extLst>
              <a:ext uri="{FF2B5EF4-FFF2-40B4-BE49-F238E27FC236}">
                <a16:creationId xmlns:a16="http://schemas.microsoft.com/office/drawing/2014/main" id="{A70E14D9-5571-DE42-973D-69E30455F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NOTES: PHONEMIC AWARENESS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F1AE19-8FC8-774C-A209-5F07CBAFBD2E}"/>
              </a:ext>
            </a:extLst>
          </p:cNvPr>
          <p:cNvSpPr/>
          <p:nvPr/>
        </p:nvSpPr>
        <p:spPr>
          <a:xfrm>
            <a:off x="1524002" y="1981200"/>
            <a:ext cx="81526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orbel"/>
              </a:rPr>
              <a:t>Before children learn to read, they need to know how sounds in words work.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 They must understand that words are made up of speech sounds, or 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phonemes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.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 </a:t>
            </a:r>
          </a:p>
          <a:p>
            <a:r>
              <a:rPr lang="en-US" b="1" dirty="0">
                <a:solidFill>
                  <a:prstClr val="white"/>
                </a:solidFill>
                <a:latin typeface="Corbel"/>
              </a:rPr>
              <a:t>Phonemic Awareness is the ability to hear and work with the smallest units of sounds in spoken language.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 As we said, this is the most advanced type of Phonological Awareness.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 </a:t>
            </a:r>
          </a:p>
          <a:p>
            <a:r>
              <a:rPr lang="en-US" b="1" dirty="0">
                <a:solidFill>
                  <a:prstClr val="white"/>
                </a:solidFill>
                <a:latin typeface="Corbel"/>
              </a:rPr>
              <a:t>A </a:t>
            </a:r>
            <a:r>
              <a:rPr lang="en-US" b="1" i="1" dirty="0">
                <a:solidFill>
                  <a:prstClr val="white"/>
                </a:solidFill>
                <a:latin typeface="Corbel"/>
              </a:rPr>
              <a:t>phoneme</a:t>
            </a:r>
            <a:r>
              <a:rPr lang="en-US" b="1" dirty="0">
                <a:solidFill>
                  <a:prstClr val="white"/>
                </a:solidFill>
                <a:latin typeface="Corbel"/>
              </a:rPr>
              <a:t> is the smallest unit of sounds in language.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 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For example, the word </a:t>
            </a:r>
            <a:r>
              <a:rPr lang="en-US" b="1" i="1" dirty="0">
                <a:solidFill>
                  <a:prstClr val="white"/>
                </a:solidFill>
                <a:latin typeface="Corbel"/>
              </a:rPr>
              <a:t>cat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 has three letters and three phonemes </a:t>
            </a:r>
            <a:r>
              <a:rPr lang="en-US" b="1" dirty="0">
                <a:solidFill>
                  <a:prstClr val="white"/>
                </a:solidFill>
                <a:latin typeface="Corbel"/>
              </a:rPr>
              <a:t>-- /c/ /a/ /t/.  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Sheep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 has five letters but three phonemes -- </a:t>
            </a:r>
            <a:r>
              <a:rPr lang="en-US" b="1" dirty="0">
                <a:solidFill>
                  <a:prstClr val="white"/>
                </a:solidFill>
                <a:latin typeface="Corbel"/>
              </a:rPr>
              <a:t>/sh/ /ee/ /p/. 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 </a:t>
            </a:r>
          </a:p>
          <a:p>
            <a:r>
              <a:rPr lang="en-US" b="1" dirty="0">
                <a:solidFill>
                  <a:prstClr val="white"/>
                </a:solidFill>
                <a:latin typeface="Corbel"/>
              </a:rPr>
              <a:t>Students who have poor Phonemic Awareness often have trouble reading.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 Phonemic Awareness helps students learn to read, write and spell. </a:t>
            </a:r>
          </a:p>
          <a:p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4" name="Online Media 3" descr="30">
            <a:hlinkClick r:id="" action="ppaction://media"/>
            <a:extLst>
              <a:ext uri="{FF2B5EF4-FFF2-40B4-BE49-F238E27FC236}">
                <a16:creationId xmlns:a16="http://schemas.microsoft.com/office/drawing/2014/main" id="{7CF5DD45-B563-9F4B-BD02-A5769F573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715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NOTES: PHONEMIC AWARENESS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F1AE19-8FC8-774C-A209-5F07CBAFBD2E}"/>
              </a:ext>
            </a:extLst>
          </p:cNvPr>
          <p:cNvSpPr/>
          <p:nvPr/>
        </p:nvSpPr>
        <p:spPr>
          <a:xfrm>
            <a:off x="1534819" y="1905001"/>
            <a:ext cx="821878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prstClr val="white"/>
                </a:solidFill>
                <a:latin typeface="Calibri" panose="020F0502020204030204" pitchFamily="34" charset="0"/>
              </a:rPr>
              <a:t>Students with poor phonemic awareness skills cannot:</a:t>
            </a:r>
          </a:p>
          <a:p>
            <a:endParaRPr lang="en-US" dirty="0">
              <a:solidFill>
                <a:prstClr val="white"/>
              </a:solidFill>
              <a:latin typeface="Corbel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group words with same sounds: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mat, mug, man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000" dirty="0">
              <a:solidFill>
                <a:prstClr val="white"/>
              </a:solidFill>
              <a:latin typeface="Corbel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find words with a different sound: Which word does not begin with /p/: pig, paper, boy, pen?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000" dirty="0">
              <a:solidFill>
                <a:prstClr val="white"/>
              </a:solidFill>
              <a:latin typeface="Corbel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blend and break up (or, segment) syllables: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f-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oot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, pa-per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000" dirty="0">
              <a:solidFill>
                <a:prstClr val="white"/>
              </a:solidFill>
              <a:latin typeface="Corbel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blend sounds into words: </a:t>
            </a:r>
            <a:r>
              <a:rPr lang="en-US" sz="2000" b="1" dirty="0">
                <a:solidFill>
                  <a:prstClr val="white"/>
                </a:solidFill>
                <a:latin typeface="Corbel"/>
              </a:rPr>
              <a:t>/s/ /a/ /t/ = /sat/</a:t>
            </a:r>
            <a:endParaRPr lang="en-US" sz="2000" dirty="0">
              <a:solidFill>
                <a:prstClr val="white"/>
              </a:solidFill>
              <a:latin typeface="Corbel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break up a word into sounds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fish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 has three phonemes: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/f/ /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/ /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sh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/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000" dirty="0">
              <a:solidFill>
                <a:prstClr val="white"/>
              </a:solidFill>
              <a:latin typeface="Corbel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find and change sounds within words: change 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/r/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 in </a:t>
            </a:r>
            <a:r>
              <a:rPr lang="en-US" sz="2000" b="1" i="1" dirty="0">
                <a:solidFill>
                  <a:prstClr val="white"/>
                </a:solidFill>
                <a:latin typeface="Calibri" panose="020F0502020204030204" pitchFamily="34" charset="0"/>
              </a:rPr>
              <a:t>run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 to 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/s/ = </a:t>
            </a:r>
            <a:r>
              <a:rPr lang="en-US" sz="2000" b="1" i="1" dirty="0">
                <a:solidFill>
                  <a:prstClr val="white"/>
                </a:solidFill>
                <a:latin typeface="Calibri" panose="020F0502020204030204" pitchFamily="34" charset="0"/>
              </a:rPr>
              <a:t>sun</a:t>
            </a:r>
            <a:endParaRPr lang="en-US" sz="2000" b="1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4" name="Online Media 3" descr="31">
            <a:hlinkClick r:id="" action="ppaction://media"/>
            <a:extLst>
              <a:ext uri="{FF2B5EF4-FFF2-40B4-BE49-F238E27FC236}">
                <a16:creationId xmlns:a16="http://schemas.microsoft.com/office/drawing/2014/main" id="{A9083E0F-B657-634E-91F0-4349CD559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305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TIPS: PHONEMIC AWARENESS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40858-0F8F-7748-9051-2BD5A2A9B2A0}"/>
              </a:ext>
            </a:extLst>
          </p:cNvPr>
          <p:cNvSpPr/>
          <p:nvPr/>
        </p:nvSpPr>
        <p:spPr>
          <a:xfrm>
            <a:off x="1524002" y="1828801"/>
            <a:ext cx="91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ts val="1400"/>
              <a:buFont typeface="Symbol" pitchFamily="2" charset="2"/>
              <a:buChar char=""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Focus on sounds of language not the letters. 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focus of all Phonemic activities should be on sounds of words and not on letters or spelling.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SzPts val="1400"/>
              <a:buFont typeface="Symbol" pitchFamily="2" charset="2"/>
              <a:buChar char=""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Use words your students know.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When doing a Phonemic Awareness activity with your class, use words from a story your students are currently reading. 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SzPts val="1400"/>
              <a:buFont typeface="Symbol" pitchFamily="2" charset="2"/>
              <a:buChar char=""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Blending and segmenting are the most important Phonemic Awareness skills.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two Phonemic Awareness skills most linked to Fluency.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segmenting and blending should be practiced regularly.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descr="32">
            <a:hlinkClick r:id="" action="ppaction://media"/>
            <a:extLst>
              <a:ext uri="{FF2B5EF4-FFF2-40B4-BE49-F238E27FC236}">
                <a16:creationId xmlns:a16="http://schemas.microsoft.com/office/drawing/2014/main" id="{76067E02-62B6-444B-9537-2F7464098D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467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PHONEMIC AWARENESS</a:t>
            </a:r>
            <a:br>
              <a:rPr lang="en-US" dirty="0"/>
            </a:br>
            <a:r>
              <a:rPr lang="en-US" dirty="0"/>
              <a:t>Sound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41881-87B2-7744-BA4B-03E7BA3920ED}"/>
              </a:ext>
            </a:extLst>
          </p:cNvPr>
          <p:cNvSpPr txBox="1"/>
          <p:nvPr/>
        </p:nvSpPr>
        <p:spPr>
          <a:xfrm>
            <a:off x="1295400" y="1981200"/>
            <a:ext cx="4114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Corbel"/>
              </a:rPr>
              <a:t>Why Use Sound Boxes?</a:t>
            </a:r>
            <a:endParaRPr lang="en-US" sz="2000" b="1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This strategy helps students break words into sounds or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Sound boxes teach students how to count the number of sounds (phonemes) in the word. This is not always the same as the number of letters.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Sound Boxes also help students sound out words and spell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Use before and after reading. Use with the whole class, small groups or individual students.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9F991-217B-584D-ABB6-D2525A0D588A}"/>
              </a:ext>
            </a:extLst>
          </p:cNvPr>
          <p:cNvSpPr txBox="1"/>
          <p:nvPr/>
        </p:nvSpPr>
        <p:spPr>
          <a:xfrm>
            <a:off x="5562600" y="1842700"/>
            <a:ext cx="647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Corbel"/>
              </a:rPr>
              <a:t>How to Use Sound Boxes</a:t>
            </a:r>
            <a:endParaRPr lang="en-US" sz="2000" b="1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Pick a word. Say it slowly. Stretch out the sounds: 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“</a:t>
            </a:r>
            <a:r>
              <a:rPr lang="en-US" i="1" dirty="0" err="1">
                <a:solidFill>
                  <a:prstClr val="white"/>
                </a:solidFill>
                <a:latin typeface="Corbel"/>
              </a:rPr>
              <a:t>sshh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-</a:t>
            </a:r>
            <a:r>
              <a:rPr lang="en-US" i="1" dirty="0" err="1">
                <a:solidFill>
                  <a:prstClr val="white"/>
                </a:solidFill>
                <a:latin typeface="Corbel"/>
              </a:rPr>
              <a:t>eee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-pp.”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 Ask the student to repeat the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Draw "boxes" or squares on a piece of paper or white board.  There should be one box for each syllable or sound.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Ask the student to count the number of sounds in the word. This will not necessarily be the same as the number of letters. For example, </a:t>
            </a:r>
            <a:r>
              <a:rPr lang="en-US" i="1" dirty="0">
                <a:solidFill>
                  <a:prstClr val="white"/>
                </a:solidFill>
                <a:latin typeface="Corbel"/>
              </a:rPr>
              <a:t>sheep 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has five letters but three sounds /</a:t>
            </a:r>
            <a:r>
              <a:rPr lang="en-US" dirty="0" err="1">
                <a:solidFill>
                  <a:prstClr val="white"/>
                </a:solidFill>
                <a:latin typeface="Corbel"/>
              </a:rPr>
              <a:t>sh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/, /</a:t>
            </a:r>
            <a:r>
              <a:rPr lang="en-US" dirty="0" err="1">
                <a:solidFill>
                  <a:prstClr val="white"/>
                </a:solidFill>
                <a:latin typeface="Corbel"/>
              </a:rPr>
              <a:t>ee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/, /p/.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Tell the child to put an object into the box as they say the sound.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orbel"/>
              </a:rPr>
              <a:t>You can use any small object to move into the boxes: pen caps, rocks or sticks.</a:t>
            </a:r>
          </a:p>
        </p:txBody>
      </p:sp>
    </p:spTree>
    <p:extLst>
      <p:ext uri="{BB962C8B-B14F-4D97-AF65-F5344CB8AC3E}">
        <p14:creationId xmlns:p14="http://schemas.microsoft.com/office/powerpoint/2010/main" val="9091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274638"/>
            <a:ext cx="9143998" cy="1020762"/>
          </a:xfrm>
        </p:spPr>
        <p:txBody>
          <a:bodyPr/>
          <a:lstStyle/>
          <a:p>
            <a:r>
              <a:rPr lang="en-US" dirty="0"/>
              <a:t>STRATEGY: PHONEMIC AWARENESS</a:t>
            </a:r>
            <a:br>
              <a:rPr lang="en-US" dirty="0"/>
            </a:br>
            <a:r>
              <a:rPr lang="en-US" dirty="0"/>
              <a:t>Sound Box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95600"/>
            <a:ext cx="3352800" cy="3276600"/>
          </a:xfrm>
        </p:spPr>
        <p:txBody>
          <a:bodyPr>
            <a:normAutofit/>
          </a:bodyPr>
          <a:lstStyle/>
          <a:p>
            <a:r>
              <a:rPr lang="en-US" sz="2000" dirty="0"/>
              <a:t>This example shows a Sound Box for the word </a:t>
            </a:r>
            <a:r>
              <a:rPr lang="en-US" sz="2000" b="1" i="1" dirty="0"/>
              <a:t>sheep.</a:t>
            </a:r>
            <a:r>
              <a:rPr lang="en-US" sz="2000" dirty="0"/>
              <a:t> </a:t>
            </a:r>
          </a:p>
          <a:p>
            <a:r>
              <a:rPr lang="en-US" sz="2000" i="1" dirty="0"/>
              <a:t>Sheep </a:t>
            </a:r>
            <a:r>
              <a:rPr lang="en-US" sz="2000" dirty="0"/>
              <a:t>has three sounds or phonemes. </a:t>
            </a:r>
          </a:p>
          <a:p>
            <a:r>
              <a:rPr lang="en-US" sz="2000" dirty="0"/>
              <a:t>So, the student moves each sound into a box.</a:t>
            </a:r>
          </a:p>
          <a:p>
            <a:r>
              <a:rPr lang="en-US" sz="2000" dirty="0"/>
              <a:t> At this stage, say the sound of the letter, not the name.</a:t>
            </a:r>
            <a:r>
              <a:rPr lang="en-US" sz="2000" b="1" dirty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0" y="1905000"/>
            <a:ext cx="48768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         /sh/           /ee/          /p/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6E533E-2AC2-8F45-AA85-E02CAE394295}"/>
              </a:ext>
            </a:extLst>
          </p:cNvPr>
          <p:cNvGrpSpPr/>
          <p:nvPr/>
        </p:nvGrpSpPr>
        <p:grpSpPr>
          <a:xfrm>
            <a:off x="5270590" y="4305300"/>
            <a:ext cx="3801806" cy="859766"/>
            <a:chOff x="5332412" y="4305300"/>
            <a:chExt cx="4419600" cy="990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137B2D-02C5-8747-A148-7CE7E53B4403}"/>
                </a:ext>
              </a:extLst>
            </p:cNvPr>
            <p:cNvSpPr/>
            <p:nvPr/>
          </p:nvSpPr>
          <p:spPr>
            <a:xfrm>
              <a:off x="5332412" y="4305300"/>
              <a:ext cx="990600" cy="99060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E63F1E-76E7-FA48-847E-E56038EC31FD}"/>
                </a:ext>
              </a:extLst>
            </p:cNvPr>
            <p:cNvSpPr/>
            <p:nvPr/>
          </p:nvSpPr>
          <p:spPr>
            <a:xfrm>
              <a:off x="7053308" y="4305300"/>
              <a:ext cx="990600" cy="99060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A1EB5-8D5B-204B-89A6-26FC5C6EED3A}"/>
                </a:ext>
              </a:extLst>
            </p:cNvPr>
            <p:cNvSpPr/>
            <p:nvPr/>
          </p:nvSpPr>
          <p:spPr>
            <a:xfrm>
              <a:off x="8761412" y="4305300"/>
              <a:ext cx="990600" cy="99060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orbe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923BEC9-647C-CA4E-8966-E9BA4D137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112948">
            <a:off x="10041656" y="4584468"/>
            <a:ext cx="1905218" cy="18422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EB557B-9D8F-9149-AA75-DCA3E3C03602}"/>
              </a:ext>
            </a:extLst>
          </p:cNvPr>
          <p:cNvCxnSpPr/>
          <p:nvPr/>
        </p:nvCxnSpPr>
        <p:spPr>
          <a:xfrm>
            <a:off x="5696654" y="3205550"/>
            <a:ext cx="0" cy="83305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8D6961-A648-A847-BE3F-02ACD5729BA6}"/>
              </a:ext>
            </a:extLst>
          </p:cNvPr>
          <p:cNvCxnSpPr/>
          <p:nvPr/>
        </p:nvCxnSpPr>
        <p:spPr>
          <a:xfrm>
            <a:off x="8620122" y="3241075"/>
            <a:ext cx="0" cy="83305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BEC0BC-E44C-534F-8F64-90F38994BFEF}"/>
              </a:ext>
            </a:extLst>
          </p:cNvPr>
          <p:cNvCxnSpPr/>
          <p:nvPr/>
        </p:nvCxnSpPr>
        <p:spPr>
          <a:xfrm>
            <a:off x="7239000" y="3205549"/>
            <a:ext cx="0" cy="83305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E5ABBF0-F5AB-C045-9D63-88D5370524DB}"/>
              </a:ext>
            </a:extLst>
          </p:cNvPr>
          <p:cNvSpPr/>
          <p:nvPr/>
        </p:nvSpPr>
        <p:spPr>
          <a:xfrm>
            <a:off x="5391854" y="4432958"/>
            <a:ext cx="609600" cy="604451"/>
          </a:xfrm>
          <a:prstGeom prst="ellipse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03BF9E-286F-F84E-9DB1-645324919CF6}"/>
              </a:ext>
            </a:extLst>
          </p:cNvPr>
          <p:cNvSpPr/>
          <p:nvPr/>
        </p:nvSpPr>
        <p:spPr>
          <a:xfrm>
            <a:off x="6872194" y="4432958"/>
            <a:ext cx="609600" cy="604451"/>
          </a:xfrm>
          <a:prstGeom prst="ellipse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78178A-5E78-0C4C-899C-C34FD12DFE6D}"/>
              </a:ext>
            </a:extLst>
          </p:cNvPr>
          <p:cNvSpPr/>
          <p:nvPr/>
        </p:nvSpPr>
        <p:spPr>
          <a:xfrm>
            <a:off x="8341531" y="4432957"/>
            <a:ext cx="609600" cy="604451"/>
          </a:xfrm>
          <a:prstGeom prst="ellipse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698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274638"/>
            <a:ext cx="9143998" cy="1020762"/>
          </a:xfrm>
        </p:spPr>
        <p:txBody>
          <a:bodyPr/>
          <a:lstStyle/>
          <a:p>
            <a:r>
              <a:rPr lang="en-US" dirty="0"/>
              <a:t>STRATEGY: PHONEMIC AWARENESS</a:t>
            </a:r>
            <a:br>
              <a:rPr lang="en-US" dirty="0"/>
            </a:br>
            <a:r>
              <a:rPr lang="en-US" dirty="0"/>
              <a:t>Blending and Segmenting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41881-87B2-7744-BA4B-03E7BA3920ED}"/>
              </a:ext>
            </a:extLst>
          </p:cNvPr>
          <p:cNvSpPr txBox="1"/>
          <p:nvPr/>
        </p:nvSpPr>
        <p:spPr>
          <a:xfrm>
            <a:off x="1524002" y="1981201"/>
            <a:ext cx="624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white"/>
                </a:solidFill>
                <a:latin typeface="Corbel"/>
              </a:rPr>
              <a:t>Why Use Blending and Segmenting?</a:t>
            </a:r>
            <a:endParaRPr lang="en-US" sz="2400" b="1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BBD1B-DC32-9443-918E-2620CF660C40}"/>
              </a:ext>
            </a:extLst>
          </p:cNvPr>
          <p:cNvSpPr txBox="1"/>
          <p:nvPr/>
        </p:nvSpPr>
        <p:spPr>
          <a:xfrm>
            <a:off x="1522414" y="2590801"/>
            <a:ext cx="754538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orbel"/>
              </a:rPr>
              <a:t>Segmenting and blending are important reading skills. Teach these skills slowly.</a:t>
            </a:r>
          </a:p>
          <a:p>
            <a:endParaRPr lang="en-US" sz="2000" dirty="0">
              <a:solidFill>
                <a:prstClr val="white"/>
              </a:solidFill>
              <a:latin typeface="Corbel"/>
            </a:endParaRPr>
          </a:p>
          <a:p>
            <a:r>
              <a:rPr lang="en-US" sz="2000" dirty="0">
                <a:solidFill>
                  <a:prstClr val="white"/>
                </a:solidFill>
                <a:latin typeface="Corbel"/>
              </a:rPr>
              <a:t>Start at the sentence level. “I like to play.” This sentence has 3 words.</a:t>
            </a:r>
          </a:p>
          <a:p>
            <a:r>
              <a:rPr lang="en-US" sz="2000" dirty="0">
                <a:solidFill>
                  <a:prstClr val="white"/>
                </a:solidFill>
                <a:latin typeface="Corbel"/>
              </a:rPr>
              <a:t>Then move to syllables. </a:t>
            </a:r>
            <a:r>
              <a:rPr lang="en-US" sz="2000" b="1" dirty="0">
                <a:solidFill>
                  <a:prstClr val="white"/>
                </a:solidFill>
                <a:latin typeface="Corbel"/>
              </a:rPr>
              <a:t>/</a:t>
            </a:r>
            <a:r>
              <a:rPr lang="en-US" sz="2000" b="1" dirty="0" err="1">
                <a:solidFill>
                  <a:prstClr val="white"/>
                </a:solidFill>
                <a:latin typeface="Corbel"/>
              </a:rPr>
              <a:t>cr</a:t>
            </a:r>
            <a:r>
              <a:rPr lang="en-US" sz="2000" b="1" dirty="0">
                <a:solidFill>
                  <a:prstClr val="white"/>
                </a:solidFill>
                <a:latin typeface="Corbel"/>
              </a:rPr>
              <a:t>/</a:t>
            </a:r>
            <a:r>
              <a:rPr lang="en-US" sz="2000" dirty="0">
                <a:solidFill>
                  <a:prstClr val="white"/>
                </a:solidFill>
                <a:latin typeface="Corbel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Corbel"/>
              </a:rPr>
              <a:t>/ash/</a:t>
            </a:r>
            <a:r>
              <a:rPr lang="en-US" sz="2000" dirty="0">
                <a:solidFill>
                  <a:prstClr val="white"/>
                </a:solidFill>
                <a:latin typeface="Corbel"/>
              </a:rPr>
              <a:t> is </a:t>
            </a:r>
            <a:r>
              <a:rPr lang="en-US" sz="2000" b="1" i="1" dirty="0">
                <a:solidFill>
                  <a:prstClr val="white"/>
                </a:solidFill>
                <a:latin typeface="Corbel"/>
              </a:rPr>
              <a:t>crash</a:t>
            </a:r>
            <a:r>
              <a:rPr lang="en-US" sz="2000" b="1" dirty="0">
                <a:solidFill>
                  <a:prstClr val="white"/>
                </a:solidFill>
                <a:latin typeface="Corbel"/>
              </a:rPr>
              <a:t>.</a:t>
            </a:r>
          </a:p>
          <a:p>
            <a:endParaRPr lang="en-US" sz="2000" dirty="0">
              <a:solidFill>
                <a:prstClr val="white"/>
              </a:solidFill>
              <a:latin typeface="Corbel"/>
            </a:endParaRPr>
          </a:p>
          <a:p>
            <a:r>
              <a:rPr lang="en-US" sz="2000" dirty="0">
                <a:solidFill>
                  <a:prstClr val="white"/>
                </a:solidFill>
                <a:latin typeface="Corbel"/>
              </a:rPr>
              <a:t>Finally, blend and segment sounds, or phonemes. </a:t>
            </a:r>
            <a:r>
              <a:rPr lang="en-US" sz="2000" b="1" dirty="0">
                <a:solidFill>
                  <a:prstClr val="white"/>
                </a:solidFill>
                <a:latin typeface="Corbel"/>
              </a:rPr>
              <a:t>/f/ /l/ /a/ /g/</a:t>
            </a:r>
            <a:r>
              <a:rPr lang="en-US" sz="2000" dirty="0">
                <a:solidFill>
                  <a:prstClr val="white"/>
                </a:solidFill>
                <a:latin typeface="Corbel"/>
              </a:rPr>
              <a:t> is </a:t>
            </a:r>
            <a:r>
              <a:rPr lang="en-US" sz="2000" i="1" dirty="0">
                <a:solidFill>
                  <a:prstClr val="white"/>
                </a:solidFill>
                <a:latin typeface="Corbel"/>
              </a:rPr>
              <a:t>flag</a:t>
            </a:r>
            <a:r>
              <a:rPr lang="en-US" sz="2000" dirty="0">
                <a:solidFill>
                  <a:prstClr val="white"/>
                </a:solidFill>
                <a:latin typeface="Corbel"/>
              </a:rPr>
              <a:t>!</a:t>
            </a:r>
          </a:p>
          <a:p>
            <a:r>
              <a:rPr lang="en-US" sz="2000" dirty="0">
                <a:solidFill>
                  <a:prstClr val="white"/>
                </a:solidFill>
                <a:latin typeface="Corbel"/>
              </a:rPr>
              <a:t> </a:t>
            </a:r>
          </a:p>
          <a:p>
            <a:r>
              <a:rPr lang="en-US" sz="2000" dirty="0">
                <a:solidFill>
                  <a:prstClr val="white"/>
                </a:solidFill>
                <a:latin typeface="Corbel"/>
              </a:rPr>
              <a:t>Be sure to provide lots of practice at the easier level before moving on.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97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8B61-B98F-7641-A54D-53023EF4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274638"/>
            <a:ext cx="9143998" cy="10207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Game: PHONEMIC AWARENESS </a:t>
            </a:r>
            <a:br>
              <a:rPr lang="en-US" dirty="0"/>
            </a:br>
            <a:r>
              <a:rPr lang="en-US" b="1" dirty="0"/>
              <a:t>Drive Through Blending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FCD0A-9E16-2A46-998C-3D0120C12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276">
            <a:off x="1199462" y="3041013"/>
            <a:ext cx="4419599" cy="220979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BB917-DE5A-FB47-9E40-A85E6E455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1905000"/>
            <a:ext cx="4419598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900" u="sng"/>
              <a:t>How to Play</a:t>
            </a:r>
            <a:endParaRPr lang="en-US" sz="1900" b="1"/>
          </a:p>
          <a:p>
            <a:pPr lvl="0"/>
            <a:r>
              <a:rPr lang="en-US" sz="1900"/>
              <a:t>Write a word on the board. But spread the letters out. </a:t>
            </a:r>
          </a:p>
          <a:p>
            <a:pPr lvl="0"/>
            <a:r>
              <a:rPr lang="en-US" sz="1900"/>
              <a:t>Use a toy car to drive to the sounds. (If you don’t have one, make one out of an old box or you can use something else.)</a:t>
            </a:r>
          </a:p>
          <a:p>
            <a:pPr lvl="0"/>
            <a:r>
              <a:rPr lang="en-US" sz="1900"/>
              <a:t>As you arrive at a sound, the students say it. </a:t>
            </a:r>
          </a:p>
          <a:p>
            <a:pPr lvl="0"/>
            <a:r>
              <a:rPr lang="en-US" sz="1900"/>
              <a:t>Do this several times. Go very slowly at first. Then faster and faster each time until it sounds like the word. 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8249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Macintosh PowerPoint</Application>
  <PresentationFormat>Widescreen</PresentationFormat>
  <Paragraphs>113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Corbel</vt:lpstr>
      <vt:lpstr>Symbol</vt:lpstr>
      <vt:lpstr>Times New Roman</vt:lpstr>
      <vt:lpstr>Office Theme</vt:lpstr>
      <vt:lpstr>Chalkboard 16x9</vt:lpstr>
      <vt:lpstr>PowerPoint Presentation</vt:lpstr>
      <vt:lpstr>PHONEMIC AWARENESS What is it?</vt:lpstr>
      <vt:lpstr>NOTES: PHONEMIC AWARENESS</vt:lpstr>
      <vt:lpstr>NOTES: PHONEMIC AWARENESS</vt:lpstr>
      <vt:lpstr>TEACHING TIPS: PHONEMIC AWARENESS</vt:lpstr>
      <vt:lpstr>STRATEGY: PHONEMIC AWARENESS Sound Box</vt:lpstr>
      <vt:lpstr>STRATEGY: PHONEMIC AWARENESS Sound Box </vt:lpstr>
      <vt:lpstr>STRATEGY: PHONEMIC AWARENESS Blending and Segmenting</vt:lpstr>
      <vt:lpstr>Game: PHONEMIC AWARENESS  Drive Through Blending</vt:lpstr>
      <vt:lpstr>Game: PHONEMIC AWARENESS  Drive Through Blending</vt:lpstr>
      <vt:lpstr>ASSESSMENT: PHONEMIC AWARENESS </vt:lpstr>
      <vt:lpstr>ASSESSMENT: PHONEMIC AWARENESS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Robbins</dc:creator>
  <cp:lastModifiedBy>Jill Robbins</cp:lastModifiedBy>
  <cp:revision>1</cp:revision>
  <dcterms:created xsi:type="dcterms:W3CDTF">2023-04-24T18:28:26Z</dcterms:created>
  <dcterms:modified xsi:type="dcterms:W3CDTF">2023-04-24T18:29:00Z</dcterms:modified>
</cp:coreProperties>
</file>