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8" r:id="rId3"/>
    <p:sldId id="286" r:id="rId4"/>
    <p:sldId id="259" r:id="rId5"/>
    <p:sldId id="260" r:id="rId6"/>
    <p:sldId id="258" r:id="rId7"/>
    <p:sldId id="263" r:id="rId8"/>
    <p:sldId id="265" r:id="rId9"/>
    <p:sldId id="270" r:id="rId10"/>
    <p:sldId id="266" r:id="rId11"/>
    <p:sldId id="257" r:id="rId12"/>
    <p:sldId id="264" r:id="rId13"/>
    <p:sldId id="283" r:id="rId14"/>
    <p:sldId id="262" r:id="rId15"/>
    <p:sldId id="284" r:id="rId16"/>
    <p:sldId id="272" r:id="rId17"/>
    <p:sldId id="273" r:id="rId18"/>
    <p:sldId id="274" r:id="rId19"/>
    <p:sldId id="276" r:id="rId20"/>
    <p:sldId id="275" r:id="rId21"/>
    <p:sldId id="267" r:id="rId22"/>
    <p:sldId id="282" r:id="rId23"/>
    <p:sldId id="281" r:id="rId24"/>
    <p:sldId id="277" r:id="rId25"/>
    <p:sldId id="278" r:id="rId26"/>
    <p:sldId id="27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ill Robbins" initials="JR" lastIdx="1" clrIdx="0">
    <p:extLst>
      <p:ext uri="{19B8F6BF-5375-455C-9EA6-DF929625EA0E}">
        <p15:presenceInfo xmlns:p15="http://schemas.microsoft.com/office/powerpoint/2012/main" userId="S::jrobbins@voanews.com::46f02616-6de1-4bfc-9c4a-6d9efd5bc1f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512B7D-3DB4-5975-3BFE-90F991C83936}" v="1" dt="2019-12-02T18:44:58.6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66"/>
    <p:restoredTop sz="94694"/>
  </p:normalViewPr>
  <p:slideViewPr>
    <p:cSldViewPr snapToGrid="0" snapToObjects="1">
      <p:cViewPr varScale="1">
        <p:scale>
          <a:sx n="203" d="100"/>
          <a:sy n="203" d="100"/>
        </p:scale>
        <p:origin x="3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ll Robbins" userId="S::jrobbins@voanews.com::46f02616-6de1-4bfc-9c4a-6d9efd5bc1f4" providerId="AD" clId="Web-{E8512B7D-3DB4-5975-3BFE-90F991C83936}"/>
    <pc:docChg chg="">
      <pc:chgData name="Jill Robbins" userId="S::jrobbins@voanews.com::46f02616-6de1-4bfc-9c4a-6d9efd5bc1f4" providerId="AD" clId="Web-{E8512B7D-3DB4-5975-3BFE-90F991C83936}" dt="2019-12-02T18:44:58.660" v="0"/>
      <pc:docMkLst>
        <pc:docMk/>
      </pc:docMkLst>
      <pc:sldChg chg="addCm">
        <pc:chgData name="Jill Robbins" userId="S::jrobbins@voanews.com::46f02616-6de1-4bfc-9c4a-6d9efd5bc1f4" providerId="AD" clId="Web-{E8512B7D-3DB4-5975-3BFE-90F991C83936}" dt="2019-12-02T18:44:58.660" v="0"/>
        <pc:sldMkLst>
          <pc:docMk/>
          <pc:sldMk cId="3145500909" sldId="284"/>
        </pc:sldMkLst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2-02T10:44:58.660" idx="1">
    <p:pos x="3878" y="2144"/>
    <p:text>CORRECT others to other
</p:text>
    <p:extLst>
      <p:ext uri="{C676402C-5697-4E1C-873F-D02D1690AC5C}">
        <p15:threadingInfo xmlns:p15="http://schemas.microsoft.com/office/powerpoint/2012/main" timeZoneBias="480"/>
      </p:ext>
    </p:extLst>
  </p:cm>
</p:cmLst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F0039E-2BD2-46F9-AA65-17F2750ACC0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4876926-2D37-4348-A800-FD7F151C64BF}">
      <dgm:prSet/>
      <dgm:spPr/>
      <dgm:t>
        <a:bodyPr/>
        <a:lstStyle/>
        <a:p>
          <a:r>
            <a:rPr lang="en-US" b="1" u="sng"/>
            <a:t>Step 1. Prepare</a:t>
          </a:r>
          <a:endParaRPr lang="en-US"/>
        </a:p>
      </dgm:t>
    </dgm:pt>
    <dgm:pt modelId="{7F3B81AE-8F36-4348-A013-79242AA47F05}" type="parTrans" cxnId="{BE2050D8-2DE2-448E-B5C5-4176DDFBCE6B}">
      <dgm:prSet/>
      <dgm:spPr/>
      <dgm:t>
        <a:bodyPr/>
        <a:lstStyle/>
        <a:p>
          <a:endParaRPr lang="en-US"/>
        </a:p>
      </dgm:t>
    </dgm:pt>
    <dgm:pt modelId="{B0D78462-EFFB-4AB0-9F18-A851C7C81171}" type="sibTrans" cxnId="{BE2050D8-2DE2-448E-B5C5-4176DDFBCE6B}">
      <dgm:prSet/>
      <dgm:spPr/>
      <dgm:t>
        <a:bodyPr/>
        <a:lstStyle/>
        <a:p>
          <a:endParaRPr lang="en-US"/>
        </a:p>
      </dgm:t>
    </dgm:pt>
    <dgm:pt modelId="{B908A313-A8D6-42C7-919C-3D92DF8F96B3}">
      <dgm:prSet/>
      <dgm:spPr/>
      <dgm:t>
        <a:bodyPr/>
        <a:lstStyle/>
        <a:p>
          <a:r>
            <a:rPr lang="en-US" b="1" u="sng"/>
            <a:t>Step 2. Deliver</a:t>
          </a:r>
          <a:endParaRPr lang="en-US"/>
        </a:p>
      </dgm:t>
    </dgm:pt>
    <dgm:pt modelId="{DFA4542E-6EED-491C-AE94-A2DE5FAB7D67}" type="parTrans" cxnId="{819A7A6C-B6E8-49FB-867F-22038B0C9C1C}">
      <dgm:prSet/>
      <dgm:spPr/>
      <dgm:t>
        <a:bodyPr/>
        <a:lstStyle/>
        <a:p>
          <a:endParaRPr lang="en-US"/>
        </a:p>
      </dgm:t>
    </dgm:pt>
    <dgm:pt modelId="{4693412A-FAB1-4AF6-B626-EEB32F4DA5FF}" type="sibTrans" cxnId="{819A7A6C-B6E8-49FB-867F-22038B0C9C1C}">
      <dgm:prSet/>
      <dgm:spPr/>
      <dgm:t>
        <a:bodyPr/>
        <a:lstStyle/>
        <a:p>
          <a:endParaRPr lang="en-US"/>
        </a:p>
      </dgm:t>
    </dgm:pt>
    <dgm:pt modelId="{74E182D8-439C-4EF5-9E69-BE383A873DA6}">
      <dgm:prSet/>
      <dgm:spPr/>
      <dgm:t>
        <a:bodyPr/>
        <a:lstStyle/>
        <a:p>
          <a:r>
            <a:rPr lang="en-US" b="1" u="sng"/>
            <a:t>Step 3. Monitor </a:t>
          </a:r>
          <a:endParaRPr lang="en-US"/>
        </a:p>
      </dgm:t>
    </dgm:pt>
    <dgm:pt modelId="{C25B5C60-926A-4688-8D0A-5C09E1515C88}" type="parTrans" cxnId="{8F560491-3C8B-42E4-B515-DA5892188467}">
      <dgm:prSet/>
      <dgm:spPr/>
      <dgm:t>
        <a:bodyPr/>
        <a:lstStyle/>
        <a:p>
          <a:endParaRPr lang="en-US"/>
        </a:p>
      </dgm:t>
    </dgm:pt>
    <dgm:pt modelId="{02B4AAE5-FAA2-46E8-ACCC-A6B43084181B}" type="sibTrans" cxnId="{8F560491-3C8B-42E4-B515-DA5892188467}">
      <dgm:prSet/>
      <dgm:spPr/>
      <dgm:t>
        <a:bodyPr/>
        <a:lstStyle/>
        <a:p>
          <a:endParaRPr lang="en-US"/>
        </a:p>
      </dgm:t>
    </dgm:pt>
    <dgm:pt modelId="{5CA3BEA6-6F33-4F21-9790-8217169E844D}" type="pres">
      <dgm:prSet presAssocID="{9FF0039E-2BD2-46F9-AA65-17F2750ACC01}" presName="root" presStyleCnt="0">
        <dgm:presLayoutVars>
          <dgm:dir/>
          <dgm:resizeHandles val="exact"/>
        </dgm:presLayoutVars>
      </dgm:prSet>
      <dgm:spPr/>
    </dgm:pt>
    <dgm:pt modelId="{AB2FE99D-9135-4E69-A24E-E8E5A555A362}" type="pres">
      <dgm:prSet presAssocID="{84876926-2D37-4348-A800-FD7F151C64BF}" presName="compNode" presStyleCnt="0"/>
      <dgm:spPr/>
    </dgm:pt>
    <dgm:pt modelId="{B77DFA79-982C-488C-9560-F861580A81E1}" type="pres">
      <dgm:prSet presAssocID="{84876926-2D37-4348-A800-FD7F151C64BF}" presName="bgRect" presStyleLbl="bgShp" presStyleIdx="0" presStyleCnt="3"/>
      <dgm:spPr/>
    </dgm:pt>
    <dgm:pt modelId="{376C67C4-D86A-4D69-9B74-D432F5104C94}" type="pres">
      <dgm:prSet presAssocID="{84876926-2D37-4348-A800-FD7F151C64BF}" presName="iconRect" presStyleLbl="node1" presStyleIdx="0" presStyleCnt="3" custScaleX="113853" custScaleY="10817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list"/>
        </a:ext>
      </dgm:extLst>
    </dgm:pt>
    <dgm:pt modelId="{AE865EF5-0EF3-4D23-922E-39CA9627D466}" type="pres">
      <dgm:prSet presAssocID="{84876926-2D37-4348-A800-FD7F151C64BF}" presName="spaceRect" presStyleCnt="0"/>
      <dgm:spPr/>
    </dgm:pt>
    <dgm:pt modelId="{1C12B1AF-6833-4A78-9998-A991E2E9060F}" type="pres">
      <dgm:prSet presAssocID="{84876926-2D37-4348-A800-FD7F151C64BF}" presName="parTx" presStyleLbl="revTx" presStyleIdx="0" presStyleCnt="3">
        <dgm:presLayoutVars>
          <dgm:chMax val="0"/>
          <dgm:chPref val="0"/>
        </dgm:presLayoutVars>
      </dgm:prSet>
      <dgm:spPr/>
    </dgm:pt>
    <dgm:pt modelId="{78FE1456-F6DE-47F5-AE53-863B4680DDF9}" type="pres">
      <dgm:prSet presAssocID="{B0D78462-EFFB-4AB0-9F18-A851C7C81171}" presName="sibTrans" presStyleCnt="0"/>
      <dgm:spPr/>
    </dgm:pt>
    <dgm:pt modelId="{2C136573-EC0C-4696-991E-D5296121C8F6}" type="pres">
      <dgm:prSet presAssocID="{B908A313-A8D6-42C7-919C-3D92DF8F96B3}" presName="compNode" presStyleCnt="0"/>
      <dgm:spPr/>
    </dgm:pt>
    <dgm:pt modelId="{9C76226D-5498-4026-BACB-81935BB25F59}" type="pres">
      <dgm:prSet presAssocID="{B908A313-A8D6-42C7-919C-3D92DF8F96B3}" presName="bgRect" presStyleLbl="bgShp" presStyleIdx="1" presStyleCnt="3"/>
      <dgm:spPr/>
    </dgm:pt>
    <dgm:pt modelId="{2A3F884B-5386-4E8D-841C-EA4B4E28CC1D}" type="pres">
      <dgm:prSet presAssocID="{B908A313-A8D6-42C7-919C-3D92DF8F96B3}" presName="iconRect" presStyleLbl="node1" presStyleIdx="1" presStyleCnt="3" custScaleX="116900" custScaleY="104445"/>
      <dgm:spPr>
        <a:ln>
          <a:noFill/>
        </a:ln>
      </dgm:spPr>
    </dgm:pt>
    <dgm:pt modelId="{4213DC40-6096-4BA0-8EA8-9942BF4B4428}" type="pres">
      <dgm:prSet presAssocID="{B908A313-A8D6-42C7-919C-3D92DF8F96B3}" presName="spaceRect" presStyleCnt="0"/>
      <dgm:spPr/>
    </dgm:pt>
    <dgm:pt modelId="{B95C395F-B1F2-4ABD-ADEC-19BA314E7C10}" type="pres">
      <dgm:prSet presAssocID="{B908A313-A8D6-42C7-919C-3D92DF8F96B3}" presName="parTx" presStyleLbl="revTx" presStyleIdx="1" presStyleCnt="3">
        <dgm:presLayoutVars>
          <dgm:chMax val="0"/>
          <dgm:chPref val="0"/>
        </dgm:presLayoutVars>
      </dgm:prSet>
      <dgm:spPr/>
    </dgm:pt>
    <dgm:pt modelId="{E2A82DEF-D401-40AA-927F-A748DB0F87CE}" type="pres">
      <dgm:prSet presAssocID="{4693412A-FAB1-4AF6-B626-EEB32F4DA5FF}" presName="sibTrans" presStyleCnt="0"/>
      <dgm:spPr/>
    </dgm:pt>
    <dgm:pt modelId="{86270D23-D594-4CFB-9ADA-F6FEA49E4B9E}" type="pres">
      <dgm:prSet presAssocID="{74E182D8-439C-4EF5-9E69-BE383A873DA6}" presName="compNode" presStyleCnt="0"/>
      <dgm:spPr/>
    </dgm:pt>
    <dgm:pt modelId="{05FC7333-2807-4235-9E30-57B3AF22DD46}" type="pres">
      <dgm:prSet presAssocID="{74E182D8-439C-4EF5-9E69-BE383A873DA6}" presName="bgRect" presStyleLbl="bgShp" presStyleIdx="2" presStyleCnt="3"/>
      <dgm:spPr/>
    </dgm:pt>
    <dgm:pt modelId="{8CC2DD7C-A424-42CC-ACE4-AC1759D9D74A}" type="pres">
      <dgm:prSet presAssocID="{74E182D8-439C-4EF5-9E69-BE383A873DA6}" presName="iconRect" presStyleLbl="node1" presStyleIdx="2" presStyleCnt="3"/>
      <dgm:spPr>
        <a:ln>
          <a:noFill/>
        </a:ln>
      </dgm:spPr>
    </dgm:pt>
    <dgm:pt modelId="{D4616B4D-1E20-4D58-9051-F89D9AA7F985}" type="pres">
      <dgm:prSet presAssocID="{74E182D8-439C-4EF5-9E69-BE383A873DA6}" presName="spaceRect" presStyleCnt="0"/>
      <dgm:spPr/>
    </dgm:pt>
    <dgm:pt modelId="{16861603-27EC-4C7B-88BC-DB341BDDD343}" type="pres">
      <dgm:prSet presAssocID="{74E182D8-439C-4EF5-9E69-BE383A873DA6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AAFF0917-D56C-4BBE-B359-757BD06EE2F6}" type="presOf" srcId="{9FF0039E-2BD2-46F9-AA65-17F2750ACC01}" destId="{5CA3BEA6-6F33-4F21-9790-8217169E844D}" srcOrd="0" destOrd="0" presId="urn:microsoft.com/office/officeart/2018/2/layout/IconVerticalSolidList"/>
    <dgm:cxn modelId="{103D0264-0268-4629-9FB2-110ECE2A30D5}" type="presOf" srcId="{B908A313-A8D6-42C7-919C-3D92DF8F96B3}" destId="{B95C395F-B1F2-4ABD-ADEC-19BA314E7C10}" srcOrd="0" destOrd="0" presId="urn:microsoft.com/office/officeart/2018/2/layout/IconVerticalSolidList"/>
    <dgm:cxn modelId="{DB3EA147-D561-4790-B902-89D1817BDEE5}" type="presOf" srcId="{74E182D8-439C-4EF5-9E69-BE383A873DA6}" destId="{16861603-27EC-4C7B-88BC-DB341BDDD343}" srcOrd="0" destOrd="0" presId="urn:microsoft.com/office/officeart/2018/2/layout/IconVerticalSolidList"/>
    <dgm:cxn modelId="{819A7A6C-B6E8-49FB-867F-22038B0C9C1C}" srcId="{9FF0039E-2BD2-46F9-AA65-17F2750ACC01}" destId="{B908A313-A8D6-42C7-919C-3D92DF8F96B3}" srcOrd="1" destOrd="0" parTransId="{DFA4542E-6EED-491C-AE94-A2DE5FAB7D67}" sibTransId="{4693412A-FAB1-4AF6-B626-EEB32F4DA5FF}"/>
    <dgm:cxn modelId="{8F560491-3C8B-42E4-B515-DA5892188467}" srcId="{9FF0039E-2BD2-46F9-AA65-17F2750ACC01}" destId="{74E182D8-439C-4EF5-9E69-BE383A873DA6}" srcOrd="2" destOrd="0" parTransId="{C25B5C60-926A-4688-8D0A-5C09E1515C88}" sibTransId="{02B4AAE5-FAA2-46E8-ACCC-A6B43084181B}"/>
    <dgm:cxn modelId="{BE2050D8-2DE2-448E-B5C5-4176DDFBCE6B}" srcId="{9FF0039E-2BD2-46F9-AA65-17F2750ACC01}" destId="{84876926-2D37-4348-A800-FD7F151C64BF}" srcOrd="0" destOrd="0" parTransId="{7F3B81AE-8F36-4348-A013-79242AA47F05}" sibTransId="{B0D78462-EFFB-4AB0-9F18-A851C7C81171}"/>
    <dgm:cxn modelId="{8023C3DC-1335-4AF0-A382-6AF23DC27129}" type="presOf" srcId="{84876926-2D37-4348-A800-FD7F151C64BF}" destId="{1C12B1AF-6833-4A78-9998-A991E2E9060F}" srcOrd="0" destOrd="0" presId="urn:microsoft.com/office/officeart/2018/2/layout/IconVerticalSolidList"/>
    <dgm:cxn modelId="{7B970E52-607D-47BD-8F07-024B2C5DC8C5}" type="presParOf" srcId="{5CA3BEA6-6F33-4F21-9790-8217169E844D}" destId="{AB2FE99D-9135-4E69-A24E-E8E5A555A362}" srcOrd="0" destOrd="0" presId="urn:microsoft.com/office/officeart/2018/2/layout/IconVerticalSolidList"/>
    <dgm:cxn modelId="{24C9952E-01B4-4513-B1C4-B1C818929651}" type="presParOf" srcId="{AB2FE99D-9135-4E69-A24E-E8E5A555A362}" destId="{B77DFA79-982C-488C-9560-F861580A81E1}" srcOrd="0" destOrd="0" presId="urn:microsoft.com/office/officeart/2018/2/layout/IconVerticalSolidList"/>
    <dgm:cxn modelId="{953351A2-53DF-4EDC-B74C-D7847854BC2E}" type="presParOf" srcId="{AB2FE99D-9135-4E69-A24E-E8E5A555A362}" destId="{376C67C4-D86A-4D69-9B74-D432F5104C94}" srcOrd="1" destOrd="0" presId="urn:microsoft.com/office/officeart/2018/2/layout/IconVerticalSolidList"/>
    <dgm:cxn modelId="{1B014CF4-6A86-481C-9D0F-65DB1762BC17}" type="presParOf" srcId="{AB2FE99D-9135-4E69-A24E-E8E5A555A362}" destId="{AE865EF5-0EF3-4D23-922E-39CA9627D466}" srcOrd="2" destOrd="0" presId="urn:microsoft.com/office/officeart/2018/2/layout/IconVerticalSolidList"/>
    <dgm:cxn modelId="{04185D09-A376-4F88-B789-D041C21F6045}" type="presParOf" srcId="{AB2FE99D-9135-4E69-A24E-E8E5A555A362}" destId="{1C12B1AF-6833-4A78-9998-A991E2E9060F}" srcOrd="3" destOrd="0" presId="urn:microsoft.com/office/officeart/2018/2/layout/IconVerticalSolidList"/>
    <dgm:cxn modelId="{088FEE16-B892-4B4A-BD25-16C8BB7BA2EB}" type="presParOf" srcId="{5CA3BEA6-6F33-4F21-9790-8217169E844D}" destId="{78FE1456-F6DE-47F5-AE53-863B4680DDF9}" srcOrd="1" destOrd="0" presId="urn:microsoft.com/office/officeart/2018/2/layout/IconVerticalSolidList"/>
    <dgm:cxn modelId="{B450158A-BA47-40EA-971F-678DB455AF22}" type="presParOf" srcId="{5CA3BEA6-6F33-4F21-9790-8217169E844D}" destId="{2C136573-EC0C-4696-991E-D5296121C8F6}" srcOrd="2" destOrd="0" presId="urn:microsoft.com/office/officeart/2018/2/layout/IconVerticalSolidList"/>
    <dgm:cxn modelId="{D81DD001-6822-45BF-90ED-64DCD0A72D4B}" type="presParOf" srcId="{2C136573-EC0C-4696-991E-D5296121C8F6}" destId="{9C76226D-5498-4026-BACB-81935BB25F59}" srcOrd="0" destOrd="0" presId="urn:microsoft.com/office/officeart/2018/2/layout/IconVerticalSolidList"/>
    <dgm:cxn modelId="{416DB174-4823-46B3-84A1-A8D9D5434D78}" type="presParOf" srcId="{2C136573-EC0C-4696-991E-D5296121C8F6}" destId="{2A3F884B-5386-4E8D-841C-EA4B4E28CC1D}" srcOrd="1" destOrd="0" presId="urn:microsoft.com/office/officeart/2018/2/layout/IconVerticalSolidList"/>
    <dgm:cxn modelId="{814905D5-DE00-45E3-839B-DAFEE8237C34}" type="presParOf" srcId="{2C136573-EC0C-4696-991E-D5296121C8F6}" destId="{4213DC40-6096-4BA0-8EA8-9942BF4B4428}" srcOrd="2" destOrd="0" presId="urn:microsoft.com/office/officeart/2018/2/layout/IconVerticalSolidList"/>
    <dgm:cxn modelId="{614413F3-6967-4ACA-A806-F8132076EEB5}" type="presParOf" srcId="{2C136573-EC0C-4696-991E-D5296121C8F6}" destId="{B95C395F-B1F2-4ABD-ADEC-19BA314E7C10}" srcOrd="3" destOrd="0" presId="urn:microsoft.com/office/officeart/2018/2/layout/IconVerticalSolidList"/>
    <dgm:cxn modelId="{A6F0B966-7458-4C42-B2DB-BA737DAF52BB}" type="presParOf" srcId="{5CA3BEA6-6F33-4F21-9790-8217169E844D}" destId="{E2A82DEF-D401-40AA-927F-A748DB0F87CE}" srcOrd="3" destOrd="0" presId="urn:microsoft.com/office/officeart/2018/2/layout/IconVerticalSolidList"/>
    <dgm:cxn modelId="{1CB0F931-88F1-40D1-8B53-CA3EEBC68D91}" type="presParOf" srcId="{5CA3BEA6-6F33-4F21-9790-8217169E844D}" destId="{86270D23-D594-4CFB-9ADA-F6FEA49E4B9E}" srcOrd="4" destOrd="0" presId="urn:microsoft.com/office/officeart/2018/2/layout/IconVerticalSolidList"/>
    <dgm:cxn modelId="{F2B7105F-6641-4233-AC1C-4950ED98D7A9}" type="presParOf" srcId="{86270D23-D594-4CFB-9ADA-F6FEA49E4B9E}" destId="{05FC7333-2807-4235-9E30-57B3AF22DD46}" srcOrd="0" destOrd="0" presId="urn:microsoft.com/office/officeart/2018/2/layout/IconVerticalSolidList"/>
    <dgm:cxn modelId="{A60DFDDF-E738-400D-8886-6339851BD545}" type="presParOf" srcId="{86270D23-D594-4CFB-9ADA-F6FEA49E4B9E}" destId="{8CC2DD7C-A424-42CC-ACE4-AC1759D9D74A}" srcOrd="1" destOrd="0" presId="urn:microsoft.com/office/officeart/2018/2/layout/IconVerticalSolidList"/>
    <dgm:cxn modelId="{CD910E90-8FD5-49FC-8937-FDB01AC132DF}" type="presParOf" srcId="{86270D23-D594-4CFB-9ADA-F6FEA49E4B9E}" destId="{D4616B4D-1E20-4D58-9051-F89D9AA7F985}" srcOrd="2" destOrd="0" presId="urn:microsoft.com/office/officeart/2018/2/layout/IconVerticalSolidList"/>
    <dgm:cxn modelId="{7BA42064-FC8C-4C3C-A22F-10942E7790E7}" type="presParOf" srcId="{86270D23-D594-4CFB-9ADA-F6FEA49E4B9E}" destId="{16861603-27EC-4C7B-88BC-DB341BDDD34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7DFA79-982C-488C-9560-F861580A81E1}">
      <dsp:nvSpPr>
        <dsp:cNvPr id="0" name=""/>
        <dsp:cNvSpPr/>
      </dsp:nvSpPr>
      <dsp:spPr>
        <a:xfrm>
          <a:off x="0" y="718"/>
          <a:ext cx="6513603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6C67C4-D86A-4D69-9B74-D432F5104C94}">
      <dsp:nvSpPr>
        <dsp:cNvPr id="0" name=""/>
        <dsp:cNvSpPr/>
      </dsp:nvSpPr>
      <dsp:spPr>
        <a:xfrm>
          <a:off x="444500" y="341176"/>
          <a:ext cx="1052715" cy="100022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12B1AF-6833-4A78-9998-A991E2E9060F}">
      <dsp:nvSpPr>
        <dsp:cNvPr id="0" name=""/>
        <dsp:cNvSpPr/>
      </dsp:nvSpPr>
      <dsp:spPr>
        <a:xfrm>
          <a:off x="1941716" y="718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u="sng" kern="1200"/>
            <a:t>Step 1. Prepare</a:t>
          </a:r>
          <a:endParaRPr lang="en-US" sz="2500" kern="1200"/>
        </a:p>
      </dsp:txBody>
      <dsp:txXfrm>
        <a:off x="1941716" y="718"/>
        <a:ext cx="4571887" cy="1681139"/>
      </dsp:txXfrm>
    </dsp:sp>
    <dsp:sp modelId="{9C76226D-5498-4026-BACB-81935BB25F59}">
      <dsp:nvSpPr>
        <dsp:cNvPr id="0" name=""/>
        <dsp:cNvSpPr/>
      </dsp:nvSpPr>
      <dsp:spPr>
        <a:xfrm>
          <a:off x="0" y="2102143"/>
          <a:ext cx="6513603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3F884B-5386-4E8D-841C-EA4B4E28CC1D}">
      <dsp:nvSpPr>
        <dsp:cNvPr id="0" name=""/>
        <dsp:cNvSpPr/>
      </dsp:nvSpPr>
      <dsp:spPr>
        <a:xfrm>
          <a:off x="430413" y="2459849"/>
          <a:ext cx="1080888" cy="96572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5C395F-B1F2-4ABD-ADEC-19BA314E7C10}">
      <dsp:nvSpPr>
        <dsp:cNvPr id="0" name=""/>
        <dsp:cNvSpPr/>
      </dsp:nvSpPr>
      <dsp:spPr>
        <a:xfrm>
          <a:off x="1941716" y="2102143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u="sng" kern="1200"/>
            <a:t>Step 2. Deliver</a:t>
          </a:r>
          <a:endParaRPr lang="en-US" sz="2500" kern="1200"/>
        </a:p>
      </dsp:txBody>
      <dsp:txXfrm>
        <a:off x="1941716" y="2102143"/>
        <a:ext cx="4571887" cy="1681139"/>
      </dsp:txXfrm>
    </dsp:sp>
    <dsp:sp modelId="{05FC7333-2807-4235-9E30-57B3AF22DD46}">
      <dsp:nvSpPr>
        <dsp:cNvPr id="0" name=""/>
        <dsp:cNvSpPr/>
      </dsp:nvSpPr>
      <dsp:spPr>
        <a:xfrm>
          <a:off x="0" y="4203567"/>
          <a:ext cx="6513603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C2DD7C-A424-42CC-ACE4-AC1759D9D74A}">
      <dsp:nvSpPr>
        <dsp:cNvPr id="0" name=""/>
        <dsp:cNvSpPr/>
      </dsp:nvSpPr>
      <dsp:spPr>
        <a:xfrm>
          <a:off x="508544" y="4581824"/>
          <a:ext cx="924626" cy="92462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861603-27EC-4C7B-88BC-DB341BDDD343}">
      <dsp:nvSpPr>
        <dsp:cNvPr id="0" name=""/>
        <dsp:cNvSpPr/>
      </dsp:nvSpPr>
      <dsp:spPr>
        <a:xfrm>
          <a:off x="1941716" y="4203567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u="sng" kern="1200"/>
            <a:t>Step 3. Monitor </a:t>
          </a:r>
          <a:endParaRPr lang="en-US" sz="2500" kern="1200"/>
        </a:p>
      </dsp:txBody>
      <dsp:txXfrm>
        <a:off x="1941716" y="4203567"/>
        <a:ext cx="4571887" cy="16811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F5583-80B7-8C45-8389-E2695EE656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C98EF8-16D4-B946-8DE4-C28C820C13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7D0CAB-29DF-DD46-817F-F414D7E9F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084B5-B136-E145-B30C-9EE48785284D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03FCC1-B9F7-A84F-8B2D-55A433761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A0C975-D8E0-C640-A28B-8CF925BA8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2FA9A-8D4D-1744-BE1E-94BD2A95F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233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D232A-285C-0949-82F1-01CCD8BD6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B9888D-B5BD-0F49-8554-15283E333F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691CAE-9A5A-7946-ACE9-4F6FA7DE8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084B5-B136-E145-B30C-9EE48785284D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E44803-4177-9E4C-9FAA-07D1AB143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94EA1E-C68D-354E-BC2B-F6E3CEA44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2FA9A-8D4D-1744-BE1E-94BD2A95F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504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DE0E66-7B8A-4842-BCEB-598ABC1F41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8C4996-3A32-D544-89D6-56D80F0617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2169AD-56D4-9840-9C45-F2C609A79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084B5-B136-E145-B30C-9EE48785284D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2E5925-8CF3-154D-AB5F-5324D3606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C5F97E-A38B-3A4A-8B98-612E38B69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2FA9A-8D4D-1744-BE1E-94BD2A95F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272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24342-4A04-C845-9248-7D792CF70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5D98B-B060-E14A-AD00-B2ACFA313A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8A8329-73AE-224A-B8FA-BC96F33A3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084B5-B136-E145-B30C-9EE48785284D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DD4C0-71AC-B344-ACEF-D8C34658C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A5A0AD-0CD1-6748-B4EC-F1931F9F9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2FA9A-8D4D-1744-BE1E-94BD2A95F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61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E729E-926D-D04B-A797-E41B2BC4A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B245C7-962B-D941-A974-782BA7C4D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0127EE-5B0C-F541-9DFF-114AD4676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084B5-B136-E145-B30C-9EE48785284D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84378E-B5CE-C240-8E62-927AFCC72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B02765-7395-694D-83E3-9B03F33A5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2FA9A-8D4D-1744-BE1E-94BD2A95F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20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6AE50-852A-7249-9ACA-EB17096E9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9B862-5191-1E4A-8292-0DF86BF36C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333F29-2D17-D445-88F0-3B9B8CF361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5B6CFC-5C85-7844-A8A2-82C612146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084B5-B136-E145-B30C-9EE48785284D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5776C9-186E-C447-BE80-C8EC3434C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225497-F153-3048-AB98-50A884E2D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2FA9A-8D4D-1744-BE1E-94BD2A95F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737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A8AC0-8BBD-714B-90E8-2AC0D8437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5D6744-19D0-1E4C-BA84-734C1A8F8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65131A-A218-034D-9104-2D3F1CA229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D417C5-A2D2-7C4C-BFCD-32B3BF0B91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DE60E0-5F54-0940-B12D-BDC299A346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14161E-4B1B-FA49-AFAA-31552CA7B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084B5-B136-E145-B30C-9EE48785284D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9ABFBF-2E76-2941-BB91-9566C6939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9D7960-93BB-F64A-AEA5-8E01B7A09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2FA9A-8D4D-1744-BE1E-94BD2A95F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358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C7C58-7EB8-8C46-BB4B-66E203423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F6305D-24D4-434A-9194-43EA930FA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084B5-B136-E145-B30C-9EE48785284D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9813ED-7701-ED4A-BCE4-799A07BB8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965349-9905-C446-A67C-0E9347CD8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2FA9A-8D4D-1744-BE1E-94BD2A95F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266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9275F6-8805-204D-8265-22A479F92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084B5-B136-E145-B30C-9EE48785284D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0D8236-8D29-8C47-B7C3-A40F7AC5F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B4AC69-797D-9847-B9A2-278DC53E3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2FA9A-8D4D-1744-BE1E-94BD2A95F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091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0D683-F796-6B44-ACE6-2ABFC3EEB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14254A-C0BD-824D-9786-02F253B09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26797E-94FC-5045-ADB8-69EB47FB8A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EA882C-8928-9A47-9911-58EE31469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084B5-B136-E145-B30C-9EE48785284D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E3BDC6-CAFB-6D4E-9510-F44F93597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299559-47D5-3A40-B053-FF3E9B292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2FA9A-8D4D-1744-BE1E-94BD2A95F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86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ACC9D-CFD4-824B-B9BD-891B4A433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D23582-69AE-CB47-B552-361B386FFF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CF265A-0A6A-004C-82A8-EECB6E0233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2E1D84-49E2-A643-BAC0-5F5D203B3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084B5-B136-E145-B30C-9EE48785284D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D6105E-55D1-EA49-AE93-C7A6B9316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8D0866-6A8A-2340-8A29-168DF5AD7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2FA9A-8D4D-1744-BE1E-94BD2A95F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682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BC517E-AA52-764E-A948-52DF27691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E2EA47-5F52-DB4D-B8D0-02BCDFB5E7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34203-F30A-F74D-8F41-01DC02706A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084B5-B136-E145-B30C-9EE48785284D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750BAA-039E-1544-A563-2BF5CDCA10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D1F2C-AE56-074A-937C-6D57D50CDF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2FA9A-8D4D-1744-BE1E-94BD2A95F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014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domainpictures.net/view-image.php?image=42016&amp;picture=pencil-silhouette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domainpictures.net/view-image.php?image=42016&amp;picture=pencil-silhouette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domainpictures.net/view-image.php?image=42016&amp;picture=pencil-silhouette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comments" Target="../comments/commen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domainpictures.net/view-image.php?image=42016&amp;picture=pencil-silhouette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domainpictures.net/view-image.php?image=42016&amp;picture=pencil-silhouette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domainpictures.net/view-image.php?image=42016&amp;picture=pencil-silhouette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domainpictures.net/view-image.php?image=42016&amp;picture=pencil-silhouette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domainpictures.net/view-image.php?image=42016&amp;picture=pencil-silhouette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domainpictures.net/view-image.php?image=42016&amp;picture=pencil-silhouette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sv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domainpictures.net/view-image.php?image=42016&amp;picture=pencil-silhouette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8.sv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domainpictures.net/view-image.php?image=42016&amp;picture=pencil-silhouette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://www.publicdomainpictures.net/view-image.php?image=42016&amp;picture=pencil-silhouette" TargetMode="External"/><Relationship Id="rId7" Type="http://schemas.openxmlformats.org/officeDocument/2006/relationships/hyperlink" Target="https://pixabay.com/en/postit-post-it-note-list-169631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g"/><Relationship Id="rId11" Type="http://schemas.openxmlformats.org/officeDocument/2006/relationships/hyperlink" Target="https://pixabay.com/en/crayon-art-drawing-school-color-2214272/" TargetMode="External"/><Relationship Id="rId5" Type="http://schemas.openxmlformats.org/officeDocument/2006/relationships/image" Target="../media/image4.sv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hyperlink" Target="https://pixabay.com/en/color-pencils-pencil-coloured-34595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hyperlink" Target="http://www.hcpl.net/blogs/christie-y?page=2" TargetMode="External"/><Relationship Id="rId3" Type="http://schemas.openxmlformats.org/officeDocument/2006/relationships/hyperlink" Target="http://www.publicdomainpictures.net/view-image.php?image=42016&amp;picture=pencil-silhouette" TargetMode="External"/><Relationship Id="rId7" Type="http://schemas.openxmlformats.org/officeDocument/2006/relationships/hyperlink" Target="https://pixabay.com/en/desk-education-school-student-desk-1295603/" TargetMode="External"/><Relationship Id="rId12" Type="http://schemas.openxmlformats.org/officeDocument/2006/relationships/image" Target="../media/image1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11" Type="http://schemas.openxmlformats.org/officeDocument/2006/relationships/hyperlink" Target="https://pixabay.com/en/chair-furniture-wood-wooden-157788/" TargetMode="External"/><Relationship Id="rId5" Type="http://schemas.openxmlformats.org/officeDocument/2006/relationships/image" Target="../media/image4.svg"/><Relationship Id="rId10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hyperlink" Target="https://pixabay.com/en/chair-plastic-furniture-isolated-304188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domainpictures.net/view-image.php?image=42016&amp;picture=pencil-silhouette" TargetMode="External"/><Relationship Id="rId7" Type="http://schemas.openxmlformats.org/officeDocument/2006/relationships/hyperlink" Target="http://insegnantiduepuntozero.wordpress.com/2013/11/27/cooperative-learning-e-peer-tutoring-per-insegnanti-2-0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gif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6B650594-9D4E-F04E-A2F9-10822F190D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25000"/>
          <a:stretch/>
        </p:blipFill>
        <p:spPr>
          <a:xfrm>
            <a:off x="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AF6891-7175-2D48-80E7-E10869C2F7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INSTRUCTIONAL CLASSROOM LANGUAGE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A8885F-1505-954F-96E1-0EDA34223E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437059"/>
            <a:ext cx="9144000" cy="109839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Tips for giving clear instructions!</a:t>
            </a:r>
          </a:p>
        </p:txBody>
      </p:sp>
    </p:spTree>
    <p:extLst>
      <p:ext uri="{BB962C8B-B14F-4D97-AF65-F5344CB8AC3E}">
        <p14:creationId xmlns:p14="http://schemas.microsoft.com/office/powerpoint/2010/main" val="36449212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FED05-5158-B740-8A4D-C46A3FE50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3482" y="2382982"/>
            <a:ext cx="6745035" cy="2092036"/>
          </a:xfrm>
        </p:spPr>
        <p:txBody>
          <a:bodyPr anchor="t">
            <a:normAutofit/>
          </a:bodyPr>
          <a:lstStyle/>
          <a:p>
            <a:r>
              <a:rPr lang="en-US" sz="7200" b="1" dirty="0"/>
              <a:t>Step 2. Delivery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AC85A1-35FB-9142-94AE-EC997C88BAB3}"/>
              </a:ext>
            </a:extLst>
          </p:cNvPr>
          <p:cNvSpPr txBox="1"/>
          <p:nvPr/>
        </p:nvSpPr>
        <p:spPr>
          <a:xfrm>
            <a:off x="238898" y="189095"/>
            <a:ext cx="70935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2">
                    <a:lumMod val="50000"/>
                  </a:schemeClr>
                </a:solidFill>
              </a:rPr>
              <a:t>Activity Instructions</a:t>
            </a:r>
          </a:p>
        </p:txBody>
      </p:sp>
      <p:pic>
        <p:nvPicPr>
          <p:cNvPr id="4" name="Graphic 3" descr="Classroom">
            <a:extLst>
              <a:ext uri="{FF2B5EF4-FFF2-40B4-BE49-F238E27FC236}">
                <a16:creationId xmlns:a16="http://schemas.microsoft.com/office/drawing/2014/main" id="{8728BD58-469A-E54E-8CE5-B2D0EDA7F2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20962" y="3499778"/>
            <a:ext cx="28956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251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1B5931-3AD4-BB47-8DAC-1D38678294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2943224"/>
            <a:ext cx="8648700" cy="3248025"/>
          </a:xfrm>
        </p:spPr>
        <p:txBody>
          <a:bodyPr>
            <a:normAutofit/>
          </a:bodyPr>
          <a:lstStyle/>
          <a:p>
            <a:r>
              <a:rPr lang="en-US" dirty="0"/>
              <a:t>Body language is movements of the body that help to communicate meaning. Use body language when you explain instructions to your class. </a:t>
            </a:r>
          </a:p>
          <a:p>
            <a:r>
              <a:rPr lang="en-US" dirty="0"/>
              <a:t>For example, when you say “listen to me,” you can point to your ear. And if you say, “raise your hand,” you should raise your hand. </a:t>
            </a:r>
          </a:p>
          <a:p>
            <a:r>
              <a:rPr lang="en-US" dirty="0"/>
              <a:t>Use your face and your voice too! </a:t>
            </a:r>
          </a:p>
        </p:txBody>
      </p:sp>
      <p:pic>
        <p:nvPicPr>
          <p:cNvPr id="5" name="Picture 4" descr="Pencil Silhouette Free Stock Photo - Public Domain Pictures">
            <a:extLst>
              <a:ext uri="{FF2B5EF4-FFF2-40B4-BE49-F238E27FC236}">
                <a16:creationId xmlns:a16="http://schemas.microsoft.com/office/drawing/2014/main" id="{26597417-CC30-CB48-9581-449AAE99BD0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882140" y="1286400"/>
            <a:ext cx="960120" cy="906779"/>
          </a:xfrm>
          <a:prstGeom prst="rect">
            <a:avLst/>
          </a:prstGeom>
        </p:spPr>
      </p:pic>
      <p:sp>
        <p:nvSpPr>
          <p:cNvPr id="6" name="Text Box 27">
            <a:extLst>
              <a:ext uri="{FF2B5EF4-FFF2-40B4-BE49-F238E27FC236}">
                <a16:creationId xmlns:a16="http://schemas.microsoft.com/office/drawing/2014/main" id="{BEEAED9A-9650-9246-9A8E-1A9A3DC3DB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94660" y="1286400"/>
            <a:ext cx="6355080" cy="1014114"/>
          </a:xfrm>
          <a:prstGeom prst="rect">
            <a:avLst/>
          </a:prstGeom>
          <a:solidFill>
            <a:srgbClr val="FFFF00"/>
          </a:solidFill>
          <a:ln w="3810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BODY LANGUAGE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7CA0411-6D52-9947-A542-51B5977BE202}"/>
              </a:ext>
            </a:extLst>
          </p:cNvPr>
          <p:cNvGrpSpPr/>
          <p:nvPr/>
        </p:nvGrpSpPr>
        <p:grpSpPr>
          <a:xfrm>
            <a:off x="156520" y="156954"/>
            <a:ext cx="4212063" cy="1184186"/>
            <a:chOff x="74141" y="5057"/>
            <a:chExt cx="4212063" cy="1184186"/>
          </a:xfrm>
        </p:grpSpPr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C8775F11-2D61-1A4F-8558-FC76E0F10C47}"/>
                </a:ext>
              </a:extLst>
            </p:cNvPr>
            <p:cNvSpPr txBox="1">
              <a:spLocks/>
            </p:cNvSpPr>
            <p:nvPr/>
          </p:nvSpPr>
          <p:spPr>
            <a:xfrm>
              <a:off x="1258327" y="368359"/>
              <a:ext cx="3027877" cy="457581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 fontScale="70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b="1" dirty="0">
                  <a:solidFill>
                    <a:schemeClr val="bg2">
                      <a:lumMod val="50000"/>
                    </a:schemeClr>
                  </a:solidFill>
                </a:rPr>
                <a:t>Step 2. Delivery</a:t>
              </a:r>
            </a:p>
          </p:txBody>
        </p:sp>
        <p:pic>
          <p:nvPicPr>
            <p:cNvPr id="7" name="Graphic 6" descr="Classroom">
              <a:extLst>
                <a:ext uri="{FF2B5EF4-FFF2-40B4-BE49-F238E27FC236}">
                  <a16:creationId xmlns:a16="http://schemas.microsoft.com/office/drawing/2014/main" id="{AA742532-86A6-A54B-83B3-24BC3E8E1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4141" y="5057"/>
              <a:ext cx="1184186" cy="11841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04207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1B5931-3AD4-BB47-8DAC-1D38678294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72497"/>
            <a:ext cx="5257800" cy="380446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0DCD85-232B-E848-B870-97185691B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70048" y="2990087"/>
            <a:ext cx="7434072" cy="2747963"/>
          </a:xfrm>
        </p:spPr>
        <p:txBody>
          <a:bodyPr>
            <a:normAutofit fontScale="92500"/>
          </a:bodyPr>
          <a:lstStyle/>
          <a:p>
            <a:r>
              <a:rPr lang="en-US" sz="3600" dirty="0"/>
              <a:t>Objects and other visual aids help too!  </a:t>
            </a:r>
          </a:p>
          <a:p>
            <a:endParaRPr lang="en-US" sz="3600" dirty="0"/>
          </a:p>
          <a:p>
            <a:r>
              <a:rPr lang="en-US" sz="3600" dirty="0"/>
              <a:t>For example, if you tell your students to write with a pencil, show them a pencil and </a:t>
            </a:r>
            <a:r>
              <a:rPr lang="en-US" sz="3600" u="sng" dirty="0"/>
              <a:t>pretend</a:t>
            </a:r>
            <a:r>
              <a:rPr lang="en-US" sz="3600" dirty="0"/>
              <a:t> to write. </a:t>
            </a:r>
          </a:p>
          <a:p>
            <a:endParaRPr lang="en-US" dirty="0"/>
          </a:p>
        </p:txBody>
      </p:sp>
      <p:pic>
        <p:nvPicPr>
          <p:cNvPr id="5" name="Picture 4" descr="Pencil Silhouette Free Stock Photo - Public Domain Pictures">
            <a:extLst>
              <a:ext uri="{FF2B5EF4-FFF2-40B4-BE49-F238E27FC236}">
                <a16:creationId xmlns:a16="http://schemas.microsoft.com/office/drawing/2014/main" id="{26597417-CC30-CB48-9581-449AAE99BD0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06243" y="1555804"/>
            <a:ext cx="960120" cy="906779"/>
          </a:xfrm>
          <a:prstGeom prst="rect">
            <a:avLst/>
          </a:prstGeom>
        </p:spPr>
      </p:pic>
      <p:sp>
        <p:nvSpPr>
          <p:cNvPr id="6" name="Text Box 27">
            <a:extLst>
              <a:ext uri="{FF2B5EF4-FFF2-40B4-BE49-F238E27FC236}">
                <a16:creationId xmlns:a16="http://schemas.microsoft.com/office/drawing/2014/main" id="{BEEAED9A-9650-9246-9A8E-1A9A3DC3DB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34406" y="1200447"/>
            <a:ext cx="8683336" cy="1172050"/>
          </a:xfrm>
          <a:prstGeom prst="rect">
            <a:avLst/>
          </a:prstGeom>
          <a:solidFill>
            <a:srgbClr val="FFFF00"/>
          </a:solidFill>
          <a:ln w="3810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OBJECTS AND OTHER VISUAL AIDS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D38EBB5-C360-7344-A4A4-2967F0110020}"/>
              </a:ext>
            </a:extLst>
          </p:cNvPr>
          <p:cNvGrpSpPr/>
          <p:nvPr/>
        </p:nvGrpSpPr>
        <p:grpSpPr>
          <a:xfrm>
            <a:off x="164759" y="183447"/>
            <a:ext cx="4212063" cy="1184186"/>
            <a:chOff x="74141" y="5057"/>
            <a:chExt cx="4212063" cy="1184186"/>
          </a:xfrm>
        </p:grpSpPr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A5872495-42B8-6747-B2EC-D0A61E7C313E}"/>
                </a:ext>
              </a:extLst>
            </p:cNvPr>
            <p:cNvSpPr txBox="1">
              <a:spLocks/>
            </p:cNvSpPr>
            <p:nvPr/>
          </p:nvSpPr>
          <p:spPr>
            <a:xfrm>
              <a:off x="1258327" y="368359"/>
              <a:ext cx="3027877" cy="457581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 fontScale="70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b="1" dirty="0">
                  <a:solidFill>
                    <a:schemeClr val="bg2">
                      <a:lumMod val="50000"/>
                    </a:schemeClr>
                  </a:solidFill>
                </a:rPr>
                <a:t>Step 2. Delivery</a:t>
              </a:r>
            </a:p>
          </p:txBody>
        </p:sp>
        <p:pic>
          <p:nvPicPr>
            <p:cNvPr id="10" name="Graphic 9" descr="Classroom">
              <a:extLst>
                <a:ext uri="{FF2B5EF4-FFF2-40B4-BE49-F238E27FC236}">
                  <a16:creationId xmlns:a16="http://schemas.microsoft.com/office/drawing/2014/main" id="{0FDDDA66-96E2-6247-B0BE-CB35B37281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4141" y="5057"/>
              <a:ext cx="1184186" cy="1184186"/>
            </a:xfrm>
            <a:prstGeom prst="rect">
              <a:avLst/>
            </a:prstGeom>
          </p:spPr>
        </p:pic>
      </p:grp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5CCCADD7-25B7-E949-89CA-515A6FE0E8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78713" y="4946353"/>
            <a:ext cx="142240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7355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1B5931-3AD4-BB47-8DAC-1D38678294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55849" y="2954400"/>
            <a:ext cx="8093075" cy="3450177"/>
          </a:xfrm>
          <a:ln w="38100"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en-US" i="1" dirty="0"/>
              <a:t>Please come in. Please sit down. </a:t>
            </a:r>
            <a:endParaRPr lang="en-US" dirty="0"/>
          </a:p>
          <a:p>
            <a:r>
              <a:rPr lang="en-US" i="1" dirty="0"/>
              <a:t>Please be quiet. Please raise your hand.</a:t>
            </a:r>
            <a:endParaRPr lang="en-US" dirty="0"/>
          </a:p>
          <a:p>
            <a:r>
              <a:rPr lang="en-US" i="1" dirty="0"/>
              <a:t>Open your book. Close your book.</a:t>
            </a:r>
            <a:endParaRPr lang="en-US" dirty="0"/>
          </a:p>
          <a:p>
            <a:r>
              <a:rPr lang="en-US" i="1" dirty="0"/>
              <a:t>Open your notebook. Close your notebook.</a:t>
            </a:r>
            <a:endParaRPr lang="en-US" dirty="0"/>
          </a:p>
          <a:p>
            <a:r>
              <a:rPr lang="en-US" i="1" dirty="0"/>
              <a:t>Take out a pen. Take out a pencil. </a:t>
            </a:r>
            <a:endParaRPr lang="en-US" dirty="0"/>
          </a:p>
          <a:p>
            <a:r>
              <a:rPr lang="en-US" i="1" dirty="0"/>
              <a:t>Please take a sheet of paper. Pass the rest around. </a:t>
            </a:r>
            <a:endParaRPr lang="en-US" dirty="0"/>
          </a:p>
          <a:p>
            <a:r>
              <a:rPr lang="en-US" i="1" dirty="0"/>
              <a:t>Everyone stand up and form a circle.</a:t>
            </a:r>
            <a:endParaRPr lang="en-US" dirty="0"/>
          </a:p>
          <a:p>
            <a:r>
              <a:rPr lang="en-US" i="1" dirty="0"/>
              <a:t>Everyone come to the front of the classroom and make a line. </a:t>
            </a:r>
          </a:p>
          <a:p>
            <a:r>
              <a:rPr lang="en-US" i="1" dirty="0"/>
              <a:t>Now, let’s sing the song all together!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7CA0411-6D52-9947-A542-51B5977BE202}"/>
              </a:ext>
            </a:extLst>
          </p:cNvPr>
          <p:cNvGrpSpPr/>
          <p:nvPr/>
        </p:nvGrpSpPr>
        <p:grpSpPr>
          <a:xfrm>
            <a:off x="156520" y="156954"/>
            <a:ext cx="4212063" cy="1184186"/>
            <a:chOff x="74141" y="5057"/>
            <a:chExt cx="4212063" cy="1184186"/>
          </a:xfrm>
        </p:grpSpPr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C8775F11-2D61-1A4F-8558-FC76E0F10C47}"/>
                </a:ext>
              </a:extLst>
            </p:cNvPr>
            <p:cNvSpPr txBox="1">
              <a:spLocks/>
            </p:cNvSpPr>
            <p:nvPr/>
          </p:nvSpPr>
          <p:spPr>
            <a:xfrm>
              <a:off x="1258327" y="368359"/>
              <a:ext cx="3027877" cy="457581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 fontScale="70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b="1" dirty="0">
                  <a:solidFill>
                    <a:schemeClr val="bg2">
                      <a:lumMod val="50000"/>
                    </a:schemeClr>
                  </a:solidFill>
                </a:rPr>
                <a:t>Step 2. Delivery</a:t>
              </a:r>
            </a:p>
          </p:txBody>
        </p:sp>
        <p:pic>
          <p:nvPicPr>
            <p:cNvPr id="7" name="Graphic 6" descr="Classroom">
              <a:extLst>
                <a:ext uri="{FF2B5EF4-FFF2-40B4-BE49-F238E27FC236}">
                  <a16:creationId xmlns:a16="http://schemas.microsoft.com/office/drawing/2014/main" id="{AA742532-86A6-A54B-83B3-24BC3E8E1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4141" y="5057"/>
              <a:ext cx="1184186" cy="1184186"/>
            </a:xfrm>
            <a:prstGeom prst="rect">
              <a:avLst/>
            </a:prstGeom>
          </p:spPr>
        </p:pic>
      </p:grpSp>
      <p:sp>
        <p:nvSpPr>
          <p:cNvPr id="8" name="Title 7">
            <a:extLst>
              <a:ext uri="{FF2B5EF4-FFF2-40B4-BE49-F238E27FC236}">
                <a16:creationId xmlns:a16="http://schemas.microsoft.com/office/drawing/2014/main" id="{DAA34EE0-FA7D-3642-9012-A192FAEC4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750" y="1417637"/>
            <a:ext cx="10515600" cy="10969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What body language or visual aids </a:t>
            </a:r>
            <a:br>
              <a:rPr lang="en-US" sz="3600" b="1" dirty="0"/>
            </a:br>
            <a:r>
              <a:rPr lang="en-US" sz="3600" b="1" dirty="0"/>
              <a:t>can you use for these instructions? </a:t>
            </a:r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9F038240-2DE4-7F42-A558-7789FFBA52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4926" y="5588444"/>
            <a:ext cx="1803400" cy="1117600"/>
          </a:xfrm>
          <a:prstGeom prst="rect">
            <a:avLst/>
          </a:prstGeom>
        </p:spPr>
      </p:pic>
      <p:pic>
        <p:nvPicPr>
          <p:cNvPr id="15" name="Picture 14" descr="A close up of a lamp&#10;&#10;Description automatically generated">
            <a:extLst>
              <a:ext uri="{FF2B5EF4-FFF2-40B4-BE49-F238E27FC236}">
                <a16:creationId xmlns:a16="http://schemas.microsoft.com/office/drawing/2014/main" id="{96B2326F-5F16-3046-8D5F-7AA3A92361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0001" y="3314701"/>
            <a:ext cx="19685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461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1B5931-3AD4-BB47-8DAC-1D38678294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19842" y="3084757"/>
            <a:ext cx="8926110" cy="3110770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When you give instructions, use very simple language. 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And </a:t>
            </a:r>
            <a:r>
              <a:rPr lang="en-US" sz="3600" u="sng" dirty="0"/>
              <a:t>pause </a:t>
            </a:r>
            <a:r>
              <a:rPr lang="en-US" sz="3600" dirty="0"/>
              <a:t>often. When you stop for a minute, your students have time to think about the instructions.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 descr="Pencil Silhouette Free Stock Photo - Public Domain Pictures">
            <a:extLst>
              <a:ext uri="{FF2B5EF4-FFF2-40B4-BE49-F238E27FC236}">
                <a16:creationId xmlns:a16="http://schemas.microsoft.com/office/drawing/2014/main" id="{26597417-CC30-CB48-9581-449AAE99BD0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808946" y="1334583"/>
            <a:ext cx="960120" cy="906779"/>
          </a:xfrm>
          <a:prstGeom prst="rect">
            <a:avLst/>
          </a:prstGeom>
        </p:spPr>
      </p:pic>
      <p:sp>
        <p:nvSpPr>
          <p:cNvPr id="6" name="Text Box 27">
            <a:extLst>
              <a:ext uri="{FF2B5EF4-FFF2-40B4-BE49-F238E27FC236}">
                <a16:creationId xmlns:a16="http://schemas.microsoft.com/office/drawing/2014/main" id="{BEEAED9A-9650-9246-9A8E-1A9A3DC3DB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44837" y="1069312"/>
            <a:ext cx="7604554" cy="1172050"/>
          </a:xfrm>
          <a:prstGeom prst="rect">
            <a:avLst/>
          </a:prstGeom>
          <a:solidFill>
            <a:srgbClr val="FFFF00"/>
          </a:solidFill>
          <a:ln w="3810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SIMPLE LANGUAGE &amp; PAUSES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04E76B6-025D-154D-9D3A-34E63DE298B4}"/>
              </a:ext>
            </a:extLst>
          </p:cNvPr>
          <p:cNvGrpSpPr/>
          <p:nvPr/>
        </p:nvGrpSpPr>
        <p:grpSpPr>
          <a:xfrm>
            <a:off x="165037" y="129291"/>
            <a:ext cx="4212063" cy="1184186"/>
            <a:chOff x="74141" y="5057"/>
            <a:chExt cx="4212063" cy="1184186"/>
          </a:xfrm>
        </p:grpSpPr>
        <p:sp>
          <p:nvSpPr>
            <p:cNvPr id="10" name="Title 1">
              <a:extLst>
                <a:ext uri="{FF2B5EF4-FFF2-40B4-BE49-F238E27FC236}">
                  <a16:creationId xmlns:a16="http://schemas.microsoft.com/office/drawing/2014/main" id="{800FA430-8A04-4B43-A234-A5BEECA4168D}"/>
                </a:ext>
              </a:extLst>
            </p:cNvPr>
            <p:cNvSpPr txBox="1">
              <a:spLocks/>
            </p:cNvSpPr>
            <p:nvPr/>
          </p:nvSpPr>
          <p:spPr>
            <a:xfrm>
              <a:off x="1258327" y="368359"/>
              <a:ext cx="3027877" cy="457581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 fontScale="70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b="1" dirty="0">
                  <a:solidFill>
                    <a:schemeClr val="bg2">
                      <a:lumMod val="50000"/>
                    </a:schemeClr>
                  </a:solidFill>
                </a:rPr>
                <a:t>Step 2. Delivery</a:t>
              </a:r>
            </a:p>
          </p:txBody>
        </p:sp>
        <p:pic>
          <p:nvPicPr>
            <p:cNvPr id="11" name="Graphic 10" descr="Classroom">
              <a:extLst>
                <a:ext uri="{FF2B5EF4-FFF2-40B4-BE49-F238E27FC236}">
                  <a16:creationId xmlns:a16="http://schemas.microsoft.com/office/drawing/2014/main" id="{4EB27AF1-7902-3348-825E-01E81973B0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4141" y="5057"/>
              <a:ext cx="1184186" cy="11841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12641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82610-07F3-8146-BD29-10C085831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636" y="1251678"/>
            <a:ext cx="10515600" cy="777955"/>
          </a:xfrm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Examples of Simple Language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B4FC8-654D-D642-9089-582387B2E5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2564" y="3410712"/>
            <a:ext cx="5452872" cy="299923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If you would please take out your books, I would like you to please open them to page 10.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Once everyone is on page 10, I will get started reading that text.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While I read the text, please do not talk or make others noises.  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5D1F0A-E0E7-9641-9D6D-0F3C65DCA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04304" y="3378391"/>
            <a:ext cx="4760976" cy="2857818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Open your book to page 10.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Now, I will read.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Please be quiet.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6419B9-668E-434F-B7D7-0120D228B361}"/>
              </a:ext>
            </a:extLst>
          </p:cNvPr>
          <p:cNvSpPr txBox="1"/>
          <p:nvPr/>
        </p:nvSpPr>
        <p:spPr>
          <a:xfrm>
            <a:off x="1033272" y="2357984"/>
            <a:ext cx="4791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/>
              <a:t>This language is not simple.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55A33B-CE55-0447-A2B3-4E434A7560FE}"/>
              </a:ext>
            </a:extLst>
          </p:cNvPr>
          <p:cNvSpPr txBox="1"/>
          <p:nvPr/>
        </p:nvSpPr>
        <p:spPr>
          <a:xfrm>
            <a:off x="7452360" y="2340164"/>
            <a:ext cx="4312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/>
              <a:t>This language is simple</a:t>
            </a:r>
            <a:r>
              <a:rPr lang="en-US" sz="3200" dirty="0"/>
              <a:t>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D8828A0-616C-FA4D-931B-F3A6FDC66FDC}"/>
              </a:ext>
            </a:extLst>
          </p:cNvPr>
          <p:cNvGrpSpPr/>
          <p:nvPr/>
        </p:nvGrpSpPr>
        <p:grpSpPr>
          <a:xfrm>
            <a:off x="165037" y="129291"/>
            <a:ext cx="4212063" cy="1184186"/>
            <a:chOff x="74141" y="5057"/>
            <a:chExt cx="4212063" cy="1184186"/>
          </a:xfrm>
        </p:grpSpPr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CE886CE8-F2CF-1249-B896-13D4817AC2E2}"/>
                </a:ext>
              </a:extLst>
            </p:cNvPr>
            <p:cNvSpPr txBox="1">
              <a:spLocks/>
            </p:cNvSpPr>
            <p:nvPr/>
          </p:nvSpPr>
          <p:spPr>
            <a:xfrm>
              <a:off x="1258327" y="368359"/>
              <a:ext cx="3027877" cy="457581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 fontScale="70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b="1" dirty="0">
                  <a:solidFill>
                    <a:schemeClr val="bg2">
                      <a:lumMod val="50000"/>
                    </a:schemeClr>
                  </a:solidFill>
                </a:rPr>
                <a:t>Step 2. Delivery</a:t>
              </a:r>
            </a:p>
          </p:txBody>
        </p:sp>
        <p:pic>
          <p:nvPicPr>
            <p:cNvPr id="10" name="Graphic 9" descr="Classroom">
              <a:extLst>
                <a:ext uri="{FF2B5EF4-FFF2-40B4-BE49-F238E27FC236}">
                  <a16:creationId xmlns:a16="http://schemas.microsoft.com/office/drawing/2014/main" id="{E96FF74E-C641-284E-865C-367BBB05F9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4141" y="5057"/>
              <a:ext cx="1184186" cy="11841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455009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1B5931-3AD4-BB47-8DAC-1D38678294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72497"/>
            <a:ext cx="5257800" cy="380446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0DCD85-232B-E848-B870-97185691B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828800" y="3189190"/>
            <a:ext cx="8903775" cy="2987772"/>
          </a:xfrm>
        </p:spPr>
        <p:txBody>
          <a:bodyPr>
            <a:normAutofit/>
          </a:bodyPr>
          <a:lstStyle/>
          <a:p>
            <a:r>
              <a:rPr lang="en-US" sz="3600" dirty="0"/>
              <a:t>If an activity has many steps, don’t give all of the instructions at one time. Otherwise, students may forget some of them.</a:t>
            </a:r>
          </a:p>
          <a:p>
            <a:r>
              <a:rPr lang="en-US" sz="3600" dirty="0"/>
              <a:t>Break long instructions into smaller parts.</a:t>
            </a:r>
          </a:p>
        </p:txBody>
      </p:sp>
      <p:pic>
        <p:nvPicPr>
          <p:cNvPr id="5" name="Picture 4" descr="Pencil Silhouette Free Stock Photo - Public Domain Pictures">
            <a:extLst>
              <a:ext uri="{FF2B5EF4-FFF2-40B4-BE49-F238E27FC236}">
                <a16:creationId xmlns:a16="http://schemas.microsoft.com/office/drawing/2014/main" id="{26597417-CC30-CB48-9581-449AAE99BD0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06243" y="1555804"/>
            <a:ext cx="960120" cy="906779"/>
          </a:xfrm>
          <a:prstGeom prst="rect">
            <a:avLst/>
          </a:prstGeom>
        </p:spPr>
      </p:pic>
      <p:sp>
        <p:nvSpPr>
          <p:cNvPr id="6" name="Text Box 27">
            <a:extLst>
              <a:ext uri="{FF2B5EF4-FFF2-40B4-BE49-F238E27FC236}">
                <a16:creationId xmlns:a16="http://schemas.microsoft.com/office/drawing/2014/main" id="{BEEAED9A-9650-9246-9A8E-1A9A3DC3DB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34406" y="1200447"/>
            <a:ext cx="8683336" cy="1172050"/>
          </a:xfrm>
          <a:prstGeom prst="rect">
            <a:avLst/>
          </a:prstGeom>
          <a:solidFill>
            <a:srgbClr val="FFFF00"/>
          </a:solidFill>
          <a:ln w="3810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NOT GIVE LONG </a:t>
            </a:r>
            <a:b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INSTRUCTIONS ALL AT ONCE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D38EBB5-C360-7344-A4A4-2967F0110020}"/>
              </a:ext>
            </a:extLst>
          </p:cNvPr>
          <p:cNvGrpSpPr/>
          <p:nvPr/>
        </p:nvGrpSpPr>
        <p:grpSpPr>
          <a:xfrm>
            <a:off x="164759" y="183447"/>
            <a:ext cx="4212063" cy="1184186"/>
            <a:chOff x="74141" y="5057"/>
            <a:chExt cx="4212063" cy="1184186"/>
          </a:xfrm>
        </p:grpSpPr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A5872495-42B8-6747-B2EC-D0A61E7C313E}"/>
                </a:ext>
              </a:extLst>
            </p:cNvPr>
            <p:cNvSpPr txBox="1">
              <a:spLocks/>
            </p:cNvSpPr>
            <p:nvPr/>
          </p:nvSpPr>
          <p:spPr>
            <a:xfrm>
              <a:off x="1258327" y="368359"/>
              <a:ext cx="3027877" cy="457581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 fontScale="70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b="1" dirty="0">
                  <a:solidFill>
                    <a:schemeClr val="bg2">
                      <a:lumMod val="50000"/>
                    </a:schemeClr>
                  </a:solidFill>
                </a:rPr>
                <a:t>Step 2. Delivery</a:t>
              </a:r>
            </a:p>
          </p:txBody>
        </p:sp>
        <p:pic>
          <p:nvPicPr>
            <p:cNvPr id="10" name="Graphic 9" descr="Classroom">
              <a:extLst>
                <a:ext uri="{FF2B5EF4-FFF2-40B4-BE49-F238E27FC236}">
                  <a16:creationId xmlns:a16="http://schemas.microsoft.com/office/drawing/2014/main" id="{0FDDDA66-96E2-6247-B0BE-CB35B37281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4141" y="5057"/>
              <a:ext cx="1184186" cy="11841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090929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1B5931-3AD4-BB47-8DAC-1D38678294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72497"/>
            <a:ext cx="5257800" cy="380446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0DCD85-232B-E848-B870-97185691B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67636" y="3009331"/>
            <a:ext cx="8543498" cy="3376331"/>
          </a:xfrm>
        </p:spPr>
        <p:txBody>
          <a:bodyPr>
            <a:normAutofit/>
          </a:bodyPr>
          <a:lstStyle/>
          <a:p>
            <a:r>
              <a:rPr lang="en-US" dirty="0"/>
              <a:t>Time limits are important! Students need to know, “How much time do I have to finish this activity?” Time limits allow students to </a:t>
            </a:r>
            <a:r>
              <a:rPr lang="en-US" u="sng" dirty="0"/>
              <a:t>pace </a:t>
            </a:r>
            <a:r>
              <a:rPr lang="en-US" dirty="0"/>
              <a:t>themselves.</a:t>
            </a:r>
          </a:p>
          <a:p>
            <a:endParaRPr lang="en-US" dirty="0"/>
          </a:p>
          <a:p>
            <a:r>
              <a:rPr lang="en-US" dirty="0"/>
              <a:t>Tell your students: “This activity will take 15 minutes.” Or “We will spend 20 minutes on this activity.” </a:t>
            </a:r>
          </a:p>
          <a:p>
            <a:endParaRPr lang="en-US" dirty="0"/>
          </a:p>
        </p:txBody>
      </p:sp>
      <p:pic>
        <p:nvPicPr>
          <p:cNvPr id="5" name="Picture 4" descr="Pencil Silhouette Free Stock Photo - Public Domain Pictures">
            <a:extLst>
              <a:ext uri="{FF2B5EF4-FFF2-40B4-BE49-F238E27FC236}">
                <a16:creationId xmlns:a16="http://schemas.microsoft.com/office/drawing/2014/main" id="{26597417-CC30-CB48-9581-449AAE99BD0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06243" y="1555804"/>
            <a:ext cx="960120" cy="906779"/>
          </a:xfrm>
          <a:prstGeom prst="rect">
            <a:avLst/>
          </a:prstGeom>
        </p:spPr>
      </p:pic>
      <p:sp>
        <p:nvSpPr>
          <p:cNvPr id="6" name="Text Box 27">
            <a:extLst>
              <a:ext uri="{FF2B5EF4-FFF2-40B4-BE49-F238E27FC236}">
                <a16:creationId xmlns:a16="http://schemas.microsoft.com/office/drawing/2014/main" id="{BEEAED9A-9650-9246-9A8E-1A9A3DC3DB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34406" y="1200447"/>
            <a:ext cx="8683336" cy="1172050"/>
          </a:xfrm>
          <a:prstGeom prst="rect">
            <a:avLst/>
          </a:prstGeom>
          <a:solidFill>
            <a:srgbClr val="FFFF00"/>
          </a:solidFill>
          <a:ln w="3810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 A TIME LIMIT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D38EBB5-C360-7344-A4A4-2967F0110020}"/>
              </a:ext>
            </a:extLst>
          </p:cNvPr>
          <p:cNvGrpSpPr/>
          <p:nvPr/>
        </p:nvGrpSpPr>
        <p:grpSpPr>
          <a:xfrm>
            <a:off x="164759" y="183447"/>
            <a:ext cx="4212063" cy="1184186"/>
            <a:chOff x="74141" y="5057"/>
            <a:chExt cx="4212063" cy="1184186"/>
          </a:xfrm>
        </p:grpSpPr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A5872495-42B8-6747-B2EC-D0A61E7C313E}"/>
                </a:ext>
              </a:extLst>
            </p:cNvPr>
            <p:cNvSpPr txBox="1">
              <a:spLocks/>
            </p:cNvSpPr>
            <p:nvPr/>
          </p:nvSpPr>
          <p:spPr>
            <a:xfrm>
              <a:off x="1258327" y="368359"/>
              <a:ext cx="3027877" cy="457581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 fontScale="70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b="1" dirty="0">
                  <a:solidFill>
                    <a:schemeClr val="bg2">
                      <a:lumMod val="50000"/>
                    </a:schemeClr>
                  </a:solidFill>
                </a:rPr>
                <a:t>Step 2. Delivery</a:t>
              </a:r>
            </a:p>
          </p:txBody>
        </p:sp>
        <p:pic>
          <p:nvPicPr>
            <p:cNvPr id="10" name="Graphic 9" descr="Classroom">
              <a:extLst>
                <a:ext uri="{FF2B5EF4-FFF2-40B4-BE49-F238E27FC236}">
                  <a16:creationId xmlns:a16="http://schemas.microsoft.com/office/drawing/2014/main" id="{0FDDDA66-96E2-6247-B0BE-CB35B37281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4141" y="5057"/>
              <a:ext cx="1184186" cy="1184186"/>
            </a:xfrm>
            <a:prstGeom prst="rect">
              <a:avLst/>
            </a:prstGeom>
          </p:spPr>
        </p:pic>
      </p:grpSp>
      <p:pic>
        <p:nvPicPr>
          <p:cNvPr id="7" name="Picture 6" descr="A close up of a clock&#10;&#10;Description automatically generated">
            <a:extLst>
              <a:ext uri="{FF2B5EF4-FFF2-40B4-BE49-F238E27FC236}">
                <a16:creationId xmlns:a16="http://schemas.microsoft.com/office/drawing/2014/main" id="{BF40F9EA-F11D-0F4A-8E31-A062C7214F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86912">
            <a:off x="10236646" y="4721209"/>
            <a:ext cx="12065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3905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1B5931-3AD4-BB47-8DAC-1D38678294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72497"/>
            <a:ext cx="5257800" cy="380446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0DCD85-232B-E848-B870-97185691B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6971" y="3143098"/>
            <a:ext cx="5532462" cy="3144935"/>
          </a:xfrm>
        </p:spPr>
        <p:txBody>
          <a:bodyPr>
            <a:normAutofit/>
          </a:bodyPr>
          <a:lstStyle/>
          <a:p>
            <a:r>
              <a:rPr lang="en-US" dirty="0"/>
              <a:t>Some activities you will do often with your class. </a:t>
            </a:r>
          </a:p>
          <a:p>
            <a:r>
              <a:rPr lang="en-US" dirty="0"/>
              <a:t>Once your students know the instructions, you can ask them to explain the activity to the class. </a:t>
            </a:r>
          </a:p>
          <a:p>
            <a:r>
              <a:rPr lang="en-US" dirty="0"/>
              <a:t>This is great for their English and their confidence!</a:t>
            </a:r>
          </a:p>
        </p:txBody>
      </p:sp>
      <p:pic>
        <p:nvPicPr>
          <p:cNvPr id="5" name="Picture 4" descr="Pencil Silhouette Free Stock Photo - Public Domain Pictures">
            <a:extLst>
              <a:ext uri="{FF2B5EF4-FFF2-40B4-BE49-F238E27FC236}">
                <a16:creationId xmlns:a16="http://schemas.microsoft.com/office/drawing/2014/main" id="{26597417-CC30-CB48-9581-449AAE99BD0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06243" y="1555804"/>
            <a:ext cx="960120" cy="906779"/>
          </a:xfrm>
          <a:prstGeom prst="rect">
            <a:avLst/>
          </a:prstGeom>
        </p:spPr>
      </p:pic>
      <p:sp>
        <p:nvSpPr>
          <p:cNvPr id="6" name="Text Box 27">
            <a:extLst>
              <a:ext uri="{FF2B5EF4-FFF2-40B4-BE49-F238E27FC236}">
                <a16:creationId xmlns:a16="http://schemas.microsoft.com/office/drawing/2014/main" id="{BEEAED9A-9650-9246-9A8E-1A9A3DC3DB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34406" y="1200447"/>
            <a:ext cx="8683336" cy="1172050"/>
          </a:xfrm>
          <a:prstGeom prst="rect">
            <a:avLst/>
          </a:prstGeom>
          <a:solidFill>
            <a:srgbClr val="FFFF00"/>
          </a:solidFill>
          <a:ln w="3810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MODEL INSTRUCTIONS / </a:t>
            </a:r>
            <a:b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LET STUDENTS LEAD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D38EBB5-C360-7344-A4A4-2967F0110020}"/>
              </a:ext>
            </a:extLst>
          </p:cNvPr>
          <p:cNvGrpSpPr/>
          <p:nvPr/>
        </p:nvGrpSpPr>
        <p:grpSpPr>
          <a:xfrm>
            <a:off x="164759" y="183447"/>
            <a:ext cx="4212063" cy="1184186"/>
            <a:chOff x="74141" y="5057"/>
            <a:chExt cx="4212063" cy="1184186"/>
          </a:xfrm>
        </p:grpSpPr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A5872495-42B8-6747-B2EC-D0A61E7C313E}"/>
                </a:ext>
              </a:extLst>
            </p:cNvPr>
            <p:cNvSpPr txBox="1">
              <a:spLocks/>
            </p:cNvSpPr>
            <p:nvPr/>
          </p:nvSpPr>
          <p:spPr>
            <a:xfrm>
              <a:off x="1258327" y="368359"/>
              <a:ext cx="3027877" cy="457581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 fontScale="70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b="1" dirty="0">
                  <a:solidFill>
                    <a:schemeClr val="bg2">
                      <a:lumMod val="50000"/>
                    </a:schemeClr>
                  </a:solidFill>
                </a:rPr>
                <a:t>Step 2. Delivery</a:t>
              </a:r>
            </a:p>
          </p:txBody>
        </p:sp>
        <p:pic>
          <p:nvPicPr>
            <p:cNvPr id="10" name="Graphic 9" descr="Classroom">
              <a:extLst>
                <a:ext uri="{FF2B5EF4-FFF2-40B4-BE49-F238E27FC236}">
                  <a16:creationId xmlns:a16="http://schemas.microsoft.com/office/drawing/2014/main" id="{0FDDDA66-96E2-6247-B0BE-CB35B37281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4141" y="5057"/>
              <a:ext cx="1184186" cy="1184186"/>
            </a:xfrm>
            <a:prstGeom prst="rect">
              <a:avLst/>
            </a:prstGeom>
          </p:spPr>
        </p:pic>
      </p:grp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DA12E7E-40A6-8E4D-8D64-6EEF96720E66}"/>
              </a:ext>
            </a:extLst>
          </p:cNvPr>
          <p:cNvSpPr txBox="1">
            <a:spLocks/>
          </p:cNvSpPr>
          <p:nvPr/>
        </p:nvSpPr>
        <p:spPr>
          <a:xfrm>
            <a:off x="573850" y="3189190"/>
            <a:ext cx="5257799" cy="30527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Model the instructions with a student or partner teacher. Show the class how to do the activity. </a:t>
            </a:r>
          </a:p>
          <a:p>
            <a:r>
              <a:rPr lang="en-US" dirty="0"/>
              <a:t>This is a great way to show the activity in action!</a:t>
            </a:r>
          </a:p>
        </p:txBody>
      </p:sp>
    </p:spTree>
    <p:extLst>
      <p:ext uri="{BB962C8B-B14F-4D97-AF65-F5344CB8AC3E}">
        <p14:creationId xmlns:p14="http://schemas.microsoft.com/office/powerpoint/2010/main" val="5514004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1B5931-3AD4-BB47-8DAC-1D38678294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6852" y="5139201"/>
            <a:ext cx="4959075" cy="1172050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1. Ask some students to explain the instructions in their own words.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0DCD85-232B-E848-B870-97185691B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4328" y="2850857"/>
            <a:ext cx="10311948" cy="128347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600" dirty="0"/>
              <a:t>After giving instructions, you need to find out if your students understand. </a:t>
            </a:r>
          </a:p>
          <a:p>
            <a:pPr marL="0" indent="0" algn="ctr">
              <a:buNone/>
            </a:pPr>
            <a:r>
              <a:rPr lang="en-US" sz="2600" dirty="0"/>
              <a:t>But students might be </a:t>
            </a:r>
            <a:r>
              <a:rPr lang="en-US" sz="2600" u="sng" dirty="0"/>
              <a:t>embarrassed </a:t>
            </a:r>
            <a:r>
              <a:rPr lang="en-US" sz="2600" dirty="0"/>
              <a:t>to say if they don’t understand. Or they may think they understand, but they do not. </a:t>
            </a:r>
          </a:p>
          <a:p>
            <a:endParaRPr lang="en-US" dirty="0"/>
          </a:p>
        </p:txBody>
      </p:sp>
      <p:pic>
        <p:nvPicPr>
          <p:cNvPr id="5" name="Picture 4" descr="Pencil Silhouette Free Stock Photo - Public Domain Pictures">
            <a:extLst>
              <a:ext uri="{FF2B5EF4-FFF2-40B4-BE49-F238E27FC236}">
                <a16:creationId xmlns:a16="http://schemas.microsoft.com/office/drawing/2014/main" id="{26597417-CC30-CB48-9581-449AAE99BD0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06243" y="1555804"/>
            <a:ext cx="960120" cy="906779"/>
          </a:xfrm>
          <a:prstGeom prst="rect">
            <a:avLst/>
          </a:prstGeom>
        </p:spPr>
      </p:pic>
      <p:sp>
        <p:nvSpPr>
          <p:cNvPr id="6" name="Text Box 27">
            <a:extLst>
              <a:ext uri="{FF2B5EF4-FFF2-40B4-BE49-F238E27FC236}">
                <a16:creationId xmlns:a16="http://schemas.microsoft.com/office/drawing/2014/main" id="{BEEAED9A-9650-9246-9A8E-1A9A3DC3DB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34406" y="1200447"/>
            <a:ext cx="8683336" cy="1172050"/>
          </a:xfrm>
          <a:prstGeom prst="rect">
            <a:avLst/>
          </a:prstGeom>
          <a:solidFill>
            <a:srgbClr val="FFFF00"/>
          </a:solidFill>
          <a:ln w="3810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MAKE SURE ALL YOUR </a:t>
            </a:r>
            <a:b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STUDENTS UNDERSTAND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D38EBB5-C360-7344-A4A4-2967F0110020}"/>
              </a:ext>
            </a:extLst>
          </p:cNvPr>
          <p:cNvGrpSpPr/>
          <p:nvPr/>
        </p:nvGrpSpPr>
        <p:grpSpPr>
          <a:xfrm>
            <a:off x="164759" y="183447"/>
            <a:ext cx="4212063" cy="1184186"/>
            <a:chOff x="74141" y="5057"/>
            <a:chExt cx="4212063" cy="1184186"/>
          </a:xfrm>
        </p:grpSpPr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A5872495-42B8-6747-B2EC-D0A61E7C313E}"/>
                </a:ext>
              </a:extLst>
            </p:cNvPr>
            <p:cNvSpPr txBox="1">
              <a:spLocks/>
            </p:cNvSpPr>
            <p:nvPr/>
          </p:nvSpPr>
          <p:spPr>
            <a:xfrm>
              <a:off x="1258327" y="325296"/>
              <a:ext cx="3027877" cy="457581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100" b="1" dirty="0">
                  <a:solidFill>
                    <a:schemeClr val="bg2">
                      <a:lumMod val="50000"/>
                    </a:schemeClr>
                  </a:solidFill>
                </a:rPr>
                <a:t>Step 2. Delivery</a:t>
              </a:r>
            </a:p>
          </p:txBody>
        </p:sp>
        <p:pic>
          <p:nvPicPr>
            <p:cNvPr id="10" name="Graphic 9" descr="Classroom">
              <a:extLst>
                <a:ext uri="{FF2B5EF4-FFF2-40B4-BE49-F238E27FC236}">
                  <a16:creationId xmlns:a16="http://schemas.microsoft.com/office/drawing/2014/main" id="{0FDDDA66-96E2-6247-B0BE-CB35B37281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4141" y="5057"/>
              <a:ext cx="1184186" cy="1184186"/>
            </a:xfrm>
            <a:prstGeom prst="rect">
              <a:avLst/>
            </a:prstGeom>
          </p:spPr>
        </p:pic>
      </p:grp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654F434-4A32-234B-A345-DD0E6C2F6D73}"/>
              </a:ext>
            </a:extLst>
          </p:cNvPr>
          <p:cNvSpPr txBox="1">
            <a:spLocks/>
          </p:cNvSpPr>
          <p:nvPr/>
        </p:nvSpPr>
        <p:spPr>
          <a:xfrm>
            <a:off x="6476074" y="5139201"/>
            <a:ext cx="4959074" cy="117205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2. Pick some students and ask them questions about the instructions.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35332D-7E2B-0B4E-8D64-32A1EB4451C4}"/>
              </a:ext>
            </a:extLst>
          </p:cNvPr>
          <p:cNvSpPr txBox="1"/>
          <p:nvPr/>
        </p:nvSpPr>
        <p:spPr>
          <a:xfrm>
            <a:off x="2737943" y="4395418"/>
            <a:ext cx="7644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Here are 2 ways to check their understanding:</a:t>
            </a:r>
          </a:p>
        </p:txBody>
      </p:sp>
    </p:spTree>
    <p:extLst>
      <p:ext uri="{BB962C8B-B14F-4D97-AF65-F5344CB8AC3E}">
        <p14:creationId xmlns:p14="http://schemas.microsoft.com/office/powerpoint/2010/main" val="453668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eeform: Shape 33">
            <a:extLst>
              <a:ext uri="{FF2B5EF4-FFF2-40B4-BE49-F238E27FC236}">
                <a16:creationId xmlns:a16="http://schemas.microsoft.com/office/drawing/2014/main" id="{1DE7243B-5109-444B-8FAF-7437C66BC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1332" cy="6858000"/>
          </a:xfrm>
          <a:custGeom>
            <a:avLst/>
            <a:gdLst>
              <a:gd name="connsiteX0" fmla="*/ 4421332 w 4421332"/>
              <a:gd name="connsiteY0" fmla="*/ 0 h 6858000"/>
              <a:gd name="connsiteX1" fmla="*/ 69075 w 4421332"/>
              <a:gd name="connsiteY1" fmla="*/ 0 h 6858000"/>
              <a:gd name="connsiteX2" fmla="*/ 35131 w 4421332"/>
              <a:gd name="connsiteY2" fmla="*/ 267128 h 6858000"/>
              <a:gd name="connsiteX3" fmla="*/ 0 w 4421332"/>
              <a:gd name="connsiteY3" fmla="*/ 962845 h 6858000"/>
              <a:gd name="connsiteX4" fmla="*/ 3276103 w 4421332"/>
              <a:gd name="connsiteY4" fmla="*/ 6782205 h 6858000"/>
              <a:gd name="connsiteX5" fmla="*/ 3407923 w 4421332"/>
              <a:gd name="connsiteY5" fmla="*/ 6858000 h 6858000"/>
              <a:gd name="connsiteX6" fmla="*/ 4421332 w 4421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1332" h="6858000">
                <a:moveTo>
                  <a:pt x="442133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442133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Freeform: Shape 35">
            <a:extLst>
              <a:ext uri="{FF2B5EF4-FFF2-40B4-BE49-F238E27FC236}">
                <a16:creationId xmlns:a16="http://schemas.microsoft.com/office/drawing/2014/main" id="{4C5D6221-DA7B-4611-AA26-7D8E349FD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232227" cy="6858000"/>
          </a:xfrm>
          <a:custGeom>
            <a:avLst/>
            <a:gdLst>
              <a:gd name="connsiteX0" fmla="*/ 0 w 4232227"/>
              <a:gd name="connsiteY0" fmla="*/ 0 h 6858000"/>
              <a:gd name="connsiteX1" fmla="*/ 4161853 w 4232227"/>
              <a:gd name="connsiteY1" fmla="*/ 0 h 6858000"/>
              <a:gd name="connsiteX2" fmla="*/ 4197953 w 4232227"/>
              <a:gd name="connsiteY2" fmla="*/ 284091 h 6858000"/>
              <a:gd name="connsiteX3" fmla="*/ 4232227 w 4232227"/>
              <a:gd name="connsiteY3" fmla="*/ 962844 h 6858000"/>
              <a:gd name="connsiteX4" fmla="*/ 758007 w 4232227"/>
              <a:gd name="connsiteY4" fmla="*/ 6800152 h 6858000"/>
              <a:gd name="connsiteX5" fmla="*/ 645060 w 4232227"/>
              <a:gd name="connsiteY5" fmla="*/ 6858000 h 6858000"/>
              <a:gd name="connsiteX6" fmla="*/ 0 w 423222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2227" h="6858000">
                <a:moveTo>
                  <a:pt x="0" y="0"/>
                </a:moveTo>
                <a:lnTo>
                  <a:pt x="4161853" y="0"/>
                </a:lnTo>
                <a:lnTo>
                  <a:pt x="4197953" y="284091"/>
                </a:lnTo>
                <a:cubicBezTo>
                  <a:pt x="4220617" y="507260"/>
                  <a:pt x="4232227" y="733696"/>
                  <a:pt x="4232227" y="962844"/>
                </a:cubicBezTo>
                <a:cubicBezTo>
                  <a:pt x="4232227" y="3483472"/>
                  <a:pt x="2827409" y="5675986"/>
                  <a:pt x="758007" y="6800152"/>
                </a:cubicBezTo>
                <a:lnTo>
                  <a:pt x="64506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E1F0B2-BBBE-DD46-A0F4-BCAD37475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412489"/>
            <a:ext cx="2871095" cy="2127124"/>
          </a:xfrm>
        </p:spPr>
        <p:txBody>
          <a:bodyPr anchor="t"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There are 2 basic types of 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Classroom Instruction.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7DC89-549B-794F-8251-026BBA8C77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40898" y="735646"/>
            <a:ext cx="3738465" cy="4152614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AutoNum type="arabicPeriod"/>
            </a:pPr>
            <a:r>
              <a:rPr lang="en-US" sz="2400" dirty="0"/>
              <a:t>General Classroom Instructions</a:t>
            </a:r>
            <a:r>
              <a:rPr lang="en-US" sz="2000" dirty="0"/>
              <a:t>	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These instructions help you to manage your class. You may say them many times a day.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They include such language as:</a:t>
            </a:r>
          </a:p>
          <a:p>
            <a:r>
              <a:rPr lang="en-US" sz="2000" dirty="0"/>
              <a:t>Please come in!</a:t>
            </a:r>
          </a:p>
          <a:p>
            <a:r>
              <a:rPr lang="en-US" sz="2000" dirty="0"/>
              <a:t>Please take your seat.</a:t>
            </a:r>
          </a:p>
          <a:p>
            <a:r>
              <a:rPr lang="en-US" sz="2000" dirty="0"/>
              <a:t>Please be quiet.</a:t>
            </a:r>
          </a:p>
          <a:p>
            <a:r>
              <a:rPr lang="en-US" sz="2000" dirty="0"/>
              <a:t>Now, let’s take a break.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95FD87-D514-B744-B325-EC00BA6E55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1405" y="701270"/>
            <a:ext cx="3581779" cy="422136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/>
              <a:t>2. Specific Activity Instructions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These instructions help you to teach an activity, like a game or art project.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They include such language as:</a:t>
            </a:r>
          </a:p>
          <a:p>
            <a:r>
              <a:rPr lang="en-US" sz="2000" dirty="0"/>
              <a:t>Take your paper and fold it in half.</a:t>
            </a:r>
          </a:p>
          <a:p>
            <a:r>
              <a:rPr lang="en-US" sz="2000" dirty="0"/>
              <a:t>Please sit in a circle on the floor.</a:t>
            </a:r>
          </a:p>
          <a:p>
            <a:r>
              <a:rPr lang="en-US" sz="2000" dirty="0"/>
              <a:t>Use your crayons to color your picture.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681BB4-F91F-F94D-848C-2415371E12CF}"/>
              </a:ext>
            </a:extLst>
          </p:cNvPr>
          <p:cNvSpPr txBox="1"/>
          <p:nvPr/>
        </p:nvSpPr>
        <p:spPr>
          <a:xfrm>
            <a:off x="3017836" y="5549370"/>
            <a:ext cx="74179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DEFINITIONS:</a:t>
            </a:r>
          </a:p>
          <a:p>
            <a:r>
              <a:rPr lang="en-US" sz="1600" dirty="0"/>
              <a:t>The adjectives “general” and “specific” are opposites. </a:t>
            </a:r>
          </a:p>
          <a:p>
            <a:r>
              <a:rPr lang="en-US" sz="1600" dirty="0"/>
              <a:t>“General” relates to the whole of something rather than the details. </a:t>
            </a:r>
          </a:p>
          <a:p>
            <a:r>
              <a:rPr lang="en-US" sz="1600" dirty="0"/>
              <a:t>“Specific” relates to a particular person, situation, or detail -- in this case, an activity.</a:t>
            </a:r>
          </a:p>
        </p:txBody>
      </p:sp>
    </p:spTree>
    <p:extLst>
      <p:ext uri="{BB962C8B-B14F-4D97-AF65-F5344CB8AC3E}">
        <p14:creationId xmlns:p14="http://schemas.microsoft.com/office/powerpoint/2010/main" val="40943102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1B5931-3AD4-BB47-8DAC-1D38678294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20591" y="2787441"/>
            <a:ext cx="8150817" cy="6415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Finally, tell your students when the activity starts.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0DCD85-232B-E848-B870-97185691B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07485" y="3537488"/>
            <a:ext cx="4390380" cy="28822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Here are some examples:</a:t>
            </a:r>
          </a:p>
          <a:p>
            <a:r>
              <a:rPr lang="en-US" sz="2400" dirty="0"/>
              <a:t>Let’s begin!</a:t>
            </a:r>
          </a:p>
          <a:p>
            <a:r>
              <a:rPr lang="en-US" sz="2400" dirty="0"/>
              <a:t>Let’s start!</a:t>
            </a:r>
          </a:p>
          <a:p>
            <a:r>
              <a:rPr lang="en-US" sz="2400" dirty="0"/>
              <a:t>Now, let’s play!</a:t>
            </a:r>
          </a:p>
          <a:p>
            <a:r>
              <a:rPr lang="en-US" sz="2400" dirty="0"/>
              <a:t>When I say “go,” go!</a:t>
            </a:r>
          </a:p>
          <a:p>
            <a:r>
              <a:rPr lang="en-US" sz="2400" dirty="0"/>
              <a:t>On your mark, get set, go!</a:t>
            </a:r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Pencil Silhouette Free Stock Photo - Public Domain Pictures">
            <a:extLst>
              <a:ext uri="{FF2B5EF4-FFF2-40B4-BE49-F238E27FC236}">
                <a16:creationId xmlns:a16="http://schemas.microsoft.com/office/drawing/2014/main" id="{26597417-CC30-CB48-9581-449AAE99BD0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06243" y="1555804"/>
            <a:ext cx="960120" cy="906779"/>
          </a:xfrm>
          <a:prstGeom prst="rect">
            <a:avLst/>
          </a:prstGeom>
        </p:spPr>
      </p:pic>
      <p:sp>
        <p:nvSpPr>
          <p:cNvPr id="6" name="Text Box 27">
            <a:extLst>
              <a:ext uri="{FF2B5EF4-FFF2-40B4-BE49-F238E27FC236}">
                <a16:creationId xmlns:a16="http://schemas.microsoft.com/office/drawing/2014/main" id="{BEEAED9A-9650-9246-9A8E-1A9A3DC3DB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34406" y="1200447"/>
            <a:ext cx="8683336" cy="1172050"/>
          </a:xfrm>
          <a:prstGeom prst="rect">
            <a:avLst/>
          </a:prstGeom>
          <a:solidFill>
            <a:srgbClr val="FFFF00"/>
          </a:solidFill>
          <a:ln w="3810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TELL YOUR STUDENTS WHEN TO BEGIN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D38EBB5-C360-7344-A4A4-2967F0110020}"/>
              </a:ext>
            </a:extLst>
          </p:cNvPr>
          <p:cNvGrpSpPr/>
          <p:nvPr/>
        </p:nvGrpSpPr>
        <p:grpSpPr>
          <a:xfrm>
            <a:off x="164759" y="183447"/>
            <a:ext cx="4212063" cy="1184186"/>
            <a:chOff x="74141" y="5057"/>
            <a:chExt cx="4212063" cy="1184186"/>
          </a:xfrm>
        </p:grpSpPr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A5872495-42B8-6747-B2EC-D0A61E7C313E}"/>
                </a:ext>
              </a:extLst>
            </p:cNvPr>
            <p:cNvSpPr txBox="1">
              <a:spLocks/>
            </p:cNvSpPr>
            <p:nvPr/>
          </p:nvSpPr>
          <p:spPr>
            <a:xfrm>
              <a:off x="1258327" y="368359"/>
              <a:ext cx="3027877" cy="457581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 fontScale="70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b="1" dirty="0">
                  <a:solidFill>
                    <a:schemeClr val="bg2">
                      <a:lumMod val="50000"/>
                    </a:schemeClr>
                  </a:solidFill>
                </a:rPr>
                <a:t>Step 2. Delivery</a:t>
              </a:r>
            </a:p>
          </p:txBody>
        </p:sp>
        <p:pic>
          <p:nvPicPr>
            <p:cNvPr id="10" name="Graphic 9" descr="Classroom">
              <a:extLst>
                <a:ext uri="{FF2B5EF4-FFF2-40B4-BE49-F238E27FC236}">
                  <a16:creationId xmlns:a16="http://schemas.microsoft.com/office/drawing/2014/main" id="{0FDDDA66-96E2-6247-B0BE-CB35B37281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4141" y="5057"/>
              <a:ext cx="1184186" cy="11841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148370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FED05-5158-B740-8A4D-C46A3FE50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8118" y="2382982"/>
            <a:ext cx="6675763" cy="2092036"/>
          </a:xfrm>
        </p:spPr>
        <p:txBody>
          <a:bodyPr anchor="t">
            <a:normAutofit/>
          </a:bodyPr>
          <a:lstStyle/>
          <a:p>
            <a:r>
              <a:rPr lang="en-US" sz="7200" b="1" dirty="0"/>
              <a:t>Step 3. Monitor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AC85A1-35FB-9142-94AE-EC997C88BAB3}"/>
              </a:ext>
            </a:extLst>
          </p:cNvPr>
          <p:cNvSpPr txBox="1"/>
          <p:nvPr/>
        </p:nvSpPr>
        <p:spPr>
          <a:xfrm>
            <a:off x="148281" y="152684"/>
            <a:ext cx="70935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2">
                    <a:lumMod val="50000"/>
                  </a:schemeClr>
                </a:solidFill>
              </a:rPr>
              <a:t>Activity Instructions</a:t>
            </a:r>
          </a:p>
        </p:txBody>
      </p:sp>
      <p:pic>
        <p:nvPicPr>
          <p:cNvPr id="4" name="Graphic 3" descr="Eye">
            <a:extLst>
              <a:ext uri="{FF2B5EF4-FFF2-40B4-BE49-F238E27FC236}">
                <a16:creationId xmlns:a16="http://schemas.microsoft.com/office/drawing/2014/main" id="{F01D120D-7BA5-2349-A960-72E5632E31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50542" y="3506516"/>
            <a:ext cx="2490914" cy="249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8245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BDC74E-2900-3D45-9F34-24D761B6AA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7330" y="3781425"/>
            <a:ext cx="10263718" cy="2711450"/>
          </a:xfrm>
        </p:spPr>
        <p:txBody>
          <a:bodyPr>
            <a:normAutofit/>
          </a:bodyPr>
          <a:lstStyle/>
          <a:p>
            <a:r>
              <a:rPr lang="en-US" dirty="0"/>
              <a:t>As your students do the activity, walk around and watch them. Are they doing it properly?</a:t>
            </a:r>
          </a:p>
          <a:p>
            <a:r>
              <a:rPr lang="en-US" dirty="0"/>
              <a:t>If they are having a hard time, stop the activity. </a:t>
            </a:r>
          </a:p>
          <a:p>
            <a:r>
              <a:rPr lang="en-US" dirty="0"/>
              <a:t>Repeat any part of the instructions they did not understand. </a:t>
            </a:r>
          </a:p>
          <a:p>
            <a:r>
              <a:rPr lang="en-US" dirty="0"/>
              <a:t>You may have to give all of the instructions to the whole class again.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Pencil Silhouette Free Stock Photo - Public Domain Pictures">
            <a:extLst>
              <a:ext uri="{FF2B5EF4-FFF2-40B4-BE49-F238E27FC236}">
                <a16:creationId xmlns:a16="http://schemas.microsoft.com/office/drawing/2014/main" id="{012CBFBA-47D8-4342-A6C2-EE49F50E791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21886" y="1118289"/>
            <a:ext cx="960120" cy="906779"/>
          </a:xfrm>
          <a:prstGeom prst="rect">
            <a:avLst/>
          </a:prstGeom>
        </p:spPr>
      </p:pic>
      <p:sp>
        <p:nvSpPr>
          <p:cNvPr id="6" name="Text Box 27">
            <a:extLst>
              <a:ext uri="{FF2B5EF4-FFF2-40B4-BE49-F238E27FC236}">
                <a16:creationId xmlns:a16="http://schemas.microsoft.com/office/drawing/2014/main" id="{99A3A33E-FD1A-6547-92F1-3E591F0791F8}"/>
              </a:ext>
            </a:extLst>
          </p:cNvPr>
          <p:cNvSpPr txBox="1">
            <a:spLocks/>
          </p:cNvSpPr>
          <p:nvPr/>
        </p:nvSpPr>
        <p:spPr>
          <a:xfrm>
            <a:off x="2134406" y="1102413"/>
            <a:ext cx="8683336" cy="821637"/>
          </a:xfrm>
          <a:prstGeom prst="rect">
            <a:avLst/>
          </a:prstGeom>
          <a:solidFill>
            <a:srgbClr val="FFFF00"/>
          </a:solidFill>
          <a:ln w="3810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 YOUR STUDENTS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7" name="Graphic 6" descr="Eye">
            <a:extLst>
              <a:ext uri="{FF2B5EF4-FFF2-40B4-BE49-F238E27FC236}">
                <a16:creationId xmlns:a16="http://schemas.microsoft.com/office/drawing/2014/main" id="{480E48AE-396E-AD49-BC8B-F93C95FF9B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0658" y="180579"/>
            <a:ext cx="826672" cy="82667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F3DAE88-AA9F-7447-8697-FEA0242E69E5}"/>
              </a:ext>
            </a:extLst>
          </p:cNvPr>
          <p:cNvSpPr txBox="1">
            <a:spLocks/>
          </p:cNvSpPr>
          <p:nvPr/>
        </p:nvSpPr>
        <p:spPr>
          <a:xfrm>
            <a:off x="967330" y="365125"/>
            <a:ext cx="3027877" cy="4575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Step 3. Monitor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020015D-91A1-8C49-9BE9-C49E7C3B4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7025" y="2363098"/>
            <a:ext cx="7449457" cy="1065902"/>
          </a:xfrm>
        </p:spPr>
        <p:txBody>
          <a:bodyPr/>
          <a:lstStyle/>
          <a:p>
            <a:r>
              <a:rPr lang="en-US" b="1" dirty="0"/>
              <a:t>Did your students understand?</a:t>
            </a:r>
          </a:p>
        </p:txBody>
      </p:sp>
    </p:spTree>
    <p:extLst>
      <p:ext uri="{BB962C8B-B14F-4D97-AF65-F5344CB8AC3E}">
        <p14:creationId xmlns:p14="http://schemas.microsoft.com/office/powerpoint/2010/main" val="26709039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F6891-7175-2D48-80E7-E10869C2F7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185187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b="1" dirty="0"/>
              <a:t>WRAP-UP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A8885F-1505-954F-96E1-0EDA34223E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55918" y="3988894"/>
            <a:ext cx="6106438" cy="1541348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Use these tips when you give instructions to your class.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 Keep a list of tips in your teaching materials.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Add to the list as you discover your own tips!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person standing in front of a sign&#10;&#10;Description automatically generated">
            <a:extLst>
              <a:ext uri="{FF2B5EF4-FFF2-40B4-BE49-F238E27FC236}">
                <a16:creationId xmlns:a16="http://schemas.microsoft.com/office/drawing/2014/main" id="{156365C2-494C-B240-91E2-10BFDE2BC8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59" r="17060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321992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4ADDC-5558-C74F-BE76-C64EEEA02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5894" y="412749"/>
            <a:ext cx="7560212" cy="1325563"/>
          </a:xfrm>
        </p:spPr>
        <p:txBody>
          <a:bodyPr/>
          <a:lstStyle/>
          <a:p>
            <a:r>
              <a:rPr lang="en-US" dirty="0"/>
              <a:t>DEFINITIONS OF USEFUL TERMS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B3AE29-6275-1F4E-8210-D27C2A583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7234" y="1825625"/>
            <a:ext cx="10568472" cy="4351338"/>
          </a:xfrm>
        </p:spPr>
        <p:txBody>
          <a:bodyPr/>
          <a:lstStyle/>
          <a:p>
            <a:r>
              <a:rPr lang="en-US" u="sng" dirty="0"/>
              <a:t>back-up</a:t>
            </a:r>
            <a:r>
              <a:rPr lang="en-US" b="1" dirty="0"/>
              <a:t> </a:t>
            </a:r>
            <a:r>
              <a:rPr lang="en-US" i="1" dirty="0"/>
              <a:t>– n. </a:t>
            </a:r>
            <a:r>
              <a:rPr lang="en-US" dirty="0"/>
              <a:t>something (or someone) that serves as a substitute or support</a:t>
            </a:r>
          </a:p>
          <a:p>
            <a:r>
              <a:rPr lang="en-US" u="sng" dirty="0"/>
              <a:t>basic</a:t>
            </a:r>
            <a:r>
              <a:rPr lang="en-US" dirty="0"/>
              <a:t> </a:t>
            </a:r>
            <a:r>
              <a:rPr lang="en-US" i="1" dirty="0"/>
              <a:t>– adj. </a:t>
            </a:r>
            <a:r>
              <a:rPr lang="en-US" dirty="0"/>
              <a:t>the simplest and most important parts of something</a:t>
            </a:r>
          </a:p>
          <a:p>
            <a:r>
              <a:rPr lang="en-US" u="sng" dirty="0"/>
              <a:t>body language</a:t>
            </a:r>
            <a:r>
              <a:rPr lang="en-US" b="1" dirty="0"/>
              <a:t> </a:t>
            </a:r>
            <a:r>
              <a:rPr lang="en-US" i="1" dirty="0"/>
              <a:t>– n. </a:t>
            </a:r>
            <a:r>
              <a:rPr lang="en-US" dirty="0"/>
              <a:t>movements or positions of the body that express a person's thoughts or feelings</a:t>
            </a:r>
          </a:p>
          <a:p>
            <a:r>
              <a:rPr lang="en-US" u="sng" dirty="0"/>
              <a:t>checklist</a:t>
            </a:r>
            <a:r>
              <a:rPr lang="en-US" dirty="0"/>
              <a:t> </a:t>
            </a:r>
            <a:r>
              <a:rPr lang="en-US" i="1" dirty="0"/>
              <a:t>– n.</a:t>
            </a:r>
            <a:r>
              <a:rPr lang="en-US" dirty="0"/>
              <a:t> a list of things to be checked or done</a:t>
            </a:r>
          </a:p>
          <a:p>
            <a:r>
              <a:rPr lang="en-US" u="sng" dirty="0"/>
              <a:t>complex</a:t>
            </a:r>
            <a:r>
              <a:rPr lang="en-US" dirty="0"/>
              <a:t> </a:t>
            </a:r>
            <a:r>
              <a:rPr lang="en-US" i="1" dirty="0"/>
              <a:t>– adj. </a:t>
            </a:r>
            <a:r>
              <a:rPr lang="en-US" dirty="0"/>
              <a:t>not easy to understand or explain : not simple</a:t>
            </a:r>
          </a:p>
          <a:p>
            <a:r>
              <a:rPr lang="en-US" u="sng" dirty="0"/>
              <a:t>confidence</a:t>
            </a:r>
            <a:r>
              <a:rPr lang="en-US" dirty="0"/>
              <a:t> </a:t>
            </a:r>
            <a:r>
              <a:rPr lang="en-US" i="1" dirty="0"/>
              <a:t>– n. </a:t>
            </a:r>
            <a:r>
              <a:rPr lang="en-US" dirty="0"/>
              <a:t>a feeling or belief that you can do something well or succeed at something</a:t>
            </a:r>
          </a:p>
          <a:p>
            <a:endParaRPr lang="en-US" dirty="0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71D39D1A-FC73-7645-A06C-144E3BED67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02493">
            <a:off x="341598" y="94082"/>
            <a:ext cx="1231900" cy="16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2247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4ADDC-5558-C74F-BE76-C64EEEA02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5894" y="412749"/>
            <a:ext cx="7560212" cy="1325563"/>
          </a:xfrm>
        </p:spPr>
        <p:txBody>
          <a:bodyPr/>
          <a:lstStyle/>
          <a:p>
            <a:r>
              <a:rPr lang="en-US" dirty="0"/>
              <a:t>DEFINITIONS OF USEFUL TERMS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B3AE29-6275-1F4E-8210-D27C2A583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792" y="1825625"/>
            <a:ext cx="10742645" cy="4351338"/>
          </a:xfrm>
        </p:spPr>
        <p:txBody>
          <a:bodyPr>
            <a:normAutofit lnSpcReduction="10000"/>
          </a:bodyPr>
          <a:lstStyle/>
          <a:p>
            <a:r>
              <a:rPr lang="en-US" u="sng" dirty="0"/>
              <a:t>confused</a:t>
            </a:r>
            <a:r>
              <a:rPr lang="en-US" b="1" dirty="0"/>
              <a:t> </a:t>
            </a:r>
            <a:r>
              <a:rPr lang="en-US" i="1" dirty="0"/>
              <a:t>– adj. </a:t>
            </a:r>
            <a:r>
              <a:rPr lang="en-US" dirty="0"/>
              <a:t>unable to understand or think clearly</a:t>
            </a:r>
          </a:p>
          <a:p>
            <a:r>
              <a:rPr lang="en-US" u="sng" dirty="0"/>
              <a:t>distract </a:t>
            </a:r>
            <a:r>
              <a:rPr lang="en-US" i="1" dirty="0"/>
              <a:t>– v. </a:t>
            </a:r>
            <a:r>
              <a:rPr lang="en-US" dirty="0"/>
              <a:t>to cause someone to stop thinking about or paying attention to someone or something and to think about or pay attention to someone or something else instead</a:t>
            </a:r>
          </a:p>
          <a:p>
            <a:r>
              <a:rPr lang="en-US" u="sng" dirty="0"/>
              <a:t>embarrassed </a:t>
            </a:r>
            <a:r>
              <a:rPr lang="en-US" i="1" dirty="0"/>
              <a:t>– adj. </a:t>
            </a:r>
            <a:r>
              <a:rPr lang="en-US" dirty="0"/>
              <a:t>to feel foolish in front of other people </a:t>
            </a:r>
          </a:p>
          <a:p>
            <a:r>
              <a:rPr lang="en-US" u="sng" dirty="0"/>
              <a:t>feedback</a:t>
            </a:r>
            <a:r>
              <a:rPr lang="en-US" dirty="0"/>
              <a:t> </a:t>
            </a:r>
            <a:r>
              <a:rPr lang="en-US" i="1" dirty="0"/>
              <a:t>– n. </a:t>
            </a:r>
            <a:r>
              <a:rPr lang="en-US" dirty="0"/>
              <a:t>helpful information that is given to someone so they can make improvements</a:t>
            </a:r>
          </a:p>
          <a:p>
            <a:r>
              <a:rPr lang="en-US" u="sng" dirty="0"/>
              <a:t>general</a:t>
            </a:r>
            <a:r>
              <a:rPr lang="en-US" i="1" dirty="0"/>
              <a:t> – adj. </a:t>
            </a:r>
            <a:r>
              <a:rPr lang="en-US" dirty="0"/>
              <a:t>having to do with the whole : not specific or detailed</a:t>
            </a:r>
            <a:endParaRPr lang="en-US" u="sng" dirty="0"/>
          </a:p>
          <a:p>
            <a:r>
              <a:rPr lang="en-US" u="sng" dirty="0"/>
              <a:t>icon</a:t>
            </a:r>
            <a:r>
              <a:rPr lang="en-US" dirty="0"/>
              <a:t> </a:t>
            </a:r>
            <a:r>
              <a:rPr lang="en-US" i="1" dirty="0"/>
              <a:t>– n. </a:t>
            </a:r>
            <a:r>
              <a:rPr lang="en-US" dirty="0"/>
              <a:t>a small picture that represents something else : For example, a smiley face is an icon for something happy. 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71D39D1A-FC73-7645-A06C-144E3BED67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02493">
            <a:off x="341598" y="94082"/>
            <a:ext cx="1231900" cy="1651000"/>
          </a:xfrm>
          <a:prstGeom prst="rect">
            <a:avLst/>
          </a:prstGeom>
        </p:spPr>
      </p:pic>
      <p:pic>
        <p:nvPicPr>
          <p:cNvPr id="9" name="Graphic 37" descr="Smiling face with no fill">
            <a:extLst>
              <a:ext uri="{FF2B5EF4-FFF2-40B4-BE49-F238E27FC236}">
                <a16:creationId xmlns:a16="http://schemas.microsoft.com/office/drawing/2014/main" id="{B22D700B-6060-E141-9A9A-5A0EDCABEF8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63199" y="5532120"/>
            <a:ext cx="990599" cy="92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9369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4ADDC-5558-C74F-BE76-C64EEEA02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5894" y="412749"/>
            <a:ext cx="7560212" cy="1325563"/>
          </a:xfrm>
        </p:spPr>
        <p:txBody>
          <a:bodyPr/>
          <a:lstStyle/>
          <a:p>
            <a:r>
              <a:rPr lang="en-US" dirty="0"/>
              <a:t>DEFINITIONS OF USEFUL TERMS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B3AE29-6275-1F4E-8210-D27C2A583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045" y="1825625"/>
            <a:ext cx="10748865" cy="4351338"/>
          </a:xfrm>
        </p:spPr>
        <p:txBody>
          <a:bodyPr>
            <a:normAutofit/>
          </a:bodyPr>
          <a:lstStyle/>
          <a:p>
            <a:r>
              <a:rPr lang="en-US" u="sng" dirty="0"/>
              <a:t>pace </a:t>
            </a:r>
            <a:r>
              <a:rPr lang="en-US" i="1" dirty="0"/>
              <a:t>– v. </a:t>
            </a:r>
            <a:r>
              <a:rPr lang="en-US" dirty="0"/>
              <a:t>to control or set the speed of someone or something</a:t>
            </a:r>
          </a:p>
          <a:p>
            <a:r>
              <a:rPr lang="en-US" u="sng" dirty="0"/>
              <a:t>pause </a:t>
            </a:r>
            <a:r>
              <a:rPr lang="en-US" i="1" dirty="0"/>
              <a:t>– n. </a:t>
            </a:r>
            <a:r>
              <a:rPr lang="en-US" dirty="0"/>
              <a:t>a period of time in which something is stopped before it is started again</a:t>
            </a:r>
          </a:p>
          <a:p>
            <a:r>
              <a:rPr lang="en-US" u="sng" dirty="0"/>
              <a:t>peer </a:t>
            </a:r>
            <a:r>
              <a:rPr lang="en-US" i="1" dirty="0"/>
              <a:t>– n. </a:t>
            </a:r>
            <a:r>
              <a:rPr lang="en-US" dirty="0"/>
              <a:t>a person who belongs to the same age group or social group as someone else</a:t>
            </a:r>
          </a:p>
          <a:p>
            <a:r>
              <a:rPr lang="en-US" u="sng" dirty="0"/>
              <a:t>pretend</a:t>
            </a:r>
            <a:r>
              <a:rPr lang="en-US" b="1" dirty="0"/>
              <a:t> </a:t>
            </a:r>
            <a:r>
              <a:rPr lang="en-US" i="1" dirty="0"/>
              <a:t>– n. </a:t>
            </a:r>
            <a:r>
              <a:rPr lang="en-US" dirty="0"/>
              <a:t>to make believe</a:t>
            </a:r>
          </a:p>
          <a:p>
            <a:r>
              <a:rPr lang="en-US" u="sng" dirty="0"/>
              <a:t>specific</a:t>
            </a:r>
            <a:r>
              <a:rPr lang="en-US" dirty="0"/>
              <a:t> </a:t>
            </a:r>
            <a:r>
              <a:rPr lang="en-US" i="1" dirty="0"/>
              <a:t>– adj. </a:t>
            </a:r>
            <a:r>
              <a:rPr lang="en-US" dirty="0"/>
              <a:t>relating to or being an example of a certain kind of thing</a:t>
            </a:r>
            <a:endParaRPr lang="en-US" u="sng" dirty="0"/>
          </a:p>
          <a:p>
            <a:r>
              <a:rPr lang="en-US" u="sng" dirty="0"/>
              <a:t>tip</a:t>
            </a:r>
            <a:r>
              <a:rPr lang="en-US" b="1" dirty="0"/>
              <a:t> </a:t>
            </a:r>
            <a:r>
              <a:rPr lang="en-US" i="1" dirty="0"/>
              <a:t>– n.</a:t>
            </a:r>
            <a:r>
              <a:rPr lang="en-US" dirty="0"/>
              <a:t> a piece of useful information</a:t>
            </a:r>
          </a:p>
          <a:p>
            <a:r>
              <a:rPr lang="en-US" u="sng" dirty="0"/>
              <a:t>veteran</a:t>
            </a:r>
            <a:r>
              <a:rPr lang="en-US" dirty="0"/>
              <a:t> </a:t>
            </a:r>
            <a:r>
              <a:rPr lang="en-US" i="1" dirty="0"/>
              <a:t>– n. </a:t>
            </a:r>
            <a:r>
              <a:rPr lang="en-US" dirty="0"/>
              <a:t>a person who has had long experience</a:t>
            </a:r>
          </a:p>
          <a:p>
            <a:endParaRPr lang="en-US" dirty="0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71D39D1A-FC73-7645-A06C-144E3BED67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02493">
            <a:off x="341598" y="94082"/>
            <a:ext cx="1231900" cy="16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436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encil Silhouette Free Stock Photo - Public Domain Pictures">
            <a:extLst>
              <a:ext uri="{FF2B5EF4-FFF2-40B4-BE49-F238E27FC236}">
                <a16:creationId xmlns:a16="http://schemas.microsoft.com/office/drawing/2014/main" id="{26597417-CC30-CB48-9581-449AAE99BD0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21069" y="1417483"/>
            <a:ext cx="960120" cy="906779"/>
          </a:xfrm>
          <a:prstGeom prst="rect">
            <a:avLst/>
          </a:prstGeom>
        </p:spPr>
      </p:pic>
      <p:sp>
        <p:nvSpPr>
          <p:cNvPr id="6" name="Text Box 27">
            <a:extLst>
              <a:ext uri="{FF2B5EF4-FFF2-40B4-BE49-F238E27FC236}">
                <a16:creationId xmlns:a16="http://schemas.microsoft.com/office/drawing/2014/main" id="{BEEAED9A-9650-9246-9A8E-1A9A3DC3DB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26952" y="1120608"/>
            <a:ext cx="8673181" cy="1203654"/>
          </a:xfrm>
          <a:prstGeom prst="rect">
            <a:avLst/>
          </a:prstGeom>
          <a:solidFill>
            <a:srgbClr val="FFFF00"/>
          </a:solidFill>
          <a:ln w="3810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1" dirty="0"/>
              <a:t>WRITE DOWN COMMON INSTRUCTIONS AND </a:t>
            </a:r>
            <a:br>
              <a:rPr lang="en-US" sz="3600" dirty="0"/>
            </a:br>
            <a:r>
              <a:rPr lang="en-US" sz="3600" b="1" dirty="0"/>
              <a:t>POST THEM IN YOUR CLASSROOM </a:t>
            </a:r>
            <a:endParaRPr lang="en-US" sz="36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B5FF05C-1060-2040-AEF0-DF0B068FEF12}"/>
              </a:ext>
            </a:extLst>
          </p:cNvPr>
          <p:cNvSpPr txBox="1">
            <a:spLocks/>
          </p:cNvSpPr>
          <p:nvPr/>
        </p:nvSpPr>
        <p:spPr>
          <a:xfrm>
            <a:off x="3775128" y="3010586"/>
            <a:ext cx="5066654" cy="30463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These instructions may include:</a:t>
            </a:r>
          </a:p>
          <a:p>
            <a:r>
              <a:rPr lang="en-US" dirty="0"/>
              <a:t>“Please come in!”</a:t>
            </a:r>
          </a:p>
          <a:p>
            <a:r>
              <a:rPr lang="en-US" dirty="0"/>
              <a:t>“Please take your seat.”</a:t>
            </a:r>
          </a:p>
          <a:p>
            <a:r>
              <a:rPr lang="en-US" dirty="0"/>
              <a:t>“Please be quiet.”</a:t>
            </a:r>
          </a:p>
          <a:p>
            <a:r>
              <a:rPr lang="en-US" dirty="0"/>
              <a:t>“Now, let’s take a break.”</a:t>
            </a:r>
          </a:p>
          <a:p>
            <a:r>
              <a:rPr lang="en-US" dirty="0"/>
              <a:t>“Close your book.”</a:t>
            </a:r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024351-263B-AD44-8069-5AA3F04DD3D2}"/>
              </a:ext>
            </a:extLst>
          </p:cNvPr>
          <p:cNvSpPr txBox="1"/>
          <p:nvPr/>
        </p:nvSpPr>
        <p:spPr>
          <a:xfrm>
            <a:off x="181233" y="214094"/>
            <a:ext cx="4429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2">
                    <a:lumMod val="50000"/>
                  </a:schemeClr>
                </a:solidFill>
              </a:rPr>
              <a:t>General Instructions</a:t>
            </a:r>
          </a:p>
        </p:txBody>
      </p:sp>
    </p:spTree>
    <p:extLst>
      <p:ext uri="{BB962C8B-B14F-4D97-AF65-F5344CB8AC3E}">
        <p14:creationId xmlns:p14="http://schemas.microsoft.com/office/powerpoint/2010/main" val="3074346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1868CF-59D2-634D-837E-DA0FBE43E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Giving instructions for activities has 3 basic steps:</a:t>
            </a:r>
            <a:br>
              <a:rPr lang="en-US">
                <a:solidFill>
                  <a:srgbClr val="FFFFFF"/>
                </a:solidFill>
              </a:rPr>
            </a:br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6FC1187-E996-426C-9290-D102D5B8BA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0248544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3" name="Graphic 22" descr="Classroom">
            <a:extLst>
              <a:ext uri="{FF2B5EF4-FFF2-40B4-BE49-F238E27FC236}">
                <a16:creationId xmlns:a16="http://schemas.microsoft.com/office/drawing/2014/main" id="{1E6F435B-FA14-E14E-8893-B3D3DE663F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511115" y="2943999"/>
            <a:ext cx="1184186" cy="1184186"/>
          </a:xfrm>
          <a:prstGeom prst="rect">
            <a:avLst/>
          </a:prstGeom>
        </p:spPr>
      </p:pic>
      <p:pic>
        <p:nvPicPr>
          <p:cNvPr id="25" name="Graphic 24" descr="Eye">
            <a:extLst>
              <a:ext uri="{FF2B5EF4-FFF2-40B4-BE49-F238E27FC236}">
                <a16:creationId xmlns:a16="http://schemas.microsoft.com/office/drawing/2014/main" id="{E5862EAC-3B6E-C64F-BE76-74BBC20CB1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638800" y="4981834"/>
            <a:ext cx="1056501" cy="105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730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FED05-5158-B740-8A4D-C46A3FE50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0518" y="2382982"/>
            <a:ext cx="6370963" cy="2092036"/>
          </a:xfrm>
        </p:spPr>
        <p:txBody>
          <a:bodyPr anchor="t">
            <a:normAutofit/>
          </a:bodyPr>
          <a:lstStyle/>
          <a:p>
            <a:r>
              <a:rPr lang="en-US" sz="7200" b="1" dirty="0"/>
              <a:t>Step 1. Prepare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AC85A1-35FB-9142-94AE-EC997C88BAB3}"/>
              </a:ext>
            </a:extLst>
          </p:cNvPr>
          <p:cNvSpPr txBox="1"/>
          <p:nvPr/>
        </p:nvSpPr>
        <p:spPr>
          <a:xfrm>
            <a:off x="181233" y="214094"/>
            <a:ext cx="4429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2">
                    <a:lumMod val="50000"/>
                  </a:schemeClr>
                </a:solidFill>
              </a:rPr>
              <a:t>Activity Instructions</a:t>
            </a:r>
          </a:p>
        </p:txBody>
      </p:sp>
      <p:sp>
        <p:nvSpPr>
          <p:cNvPr id="4" name="Rectangle 3" descr="Checklist">
            <a:extLst>
              <a:ext uri="{FF2B5EF4-FFF2-40B4-BE49-F238E27FC236}">
                <a16:creationId xmlns:a16="http://schemas.microsoft.com/office/drawing/2014/main" id="{BB4522C9-3786-AA40-B72F-D8666B2A1203}"/>
              </a:ext>
            </a:extLst>
          </p:cNvPr>
          <p:cNvSpPr/>
          <p:nvPr/>
        </p:nvSpPr>
        <p:spPr>
          <a:xfrm>
            <a:off x="4897394" y="4011828"/>
            <a:ext cx="2397212" cy="2451130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16772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1B5931-3AD4-BB47-8DAC-1D38678294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01370" y="2876945"/>
            <a:ext cx="9325429" cy="3269855"/>
          </a:xfrm>
        </p:spPr>
        <p:txBody>
          <a:bodyPr>
            <a:normAutofit fontScale="85000" lnSpcReduction="20000"/>
          </a:bodyPr>
          <a:lstStyle/>
          <a:p>
            <a:r>
              <a:rPr lang="en-US" sz="3300" dirty="0"/>
              <a:t>First, plan what to say. If it helps, try to see the activity happening in your mind. </a:t>
            </a:r>
          </a:p>
          <a:p>
            <a:endParaRPr lang="en-US" sz="3300" dirty="0"/>
          </a:p>
          <a:p>
            <a:r>
              <a:rPr lang="en-US" sz="3300" dirty="0"/>
              <a:t>Then, write the instructions down. You can write them as you prepare your Lesson Plans.</a:t>
            </a:r>
          </a:p>
          <a:p>
            <a:pPr marL="0" indent="0">
              <a:buNone/>
            </a:pPr>
            <a:endParaRPr lang="en-US" sz="3300" dirty="0"/>
          </a:p>
          <a:p>
            <a:r>
              <a:rPr lang="en-US" sz="3300" dirty="0"/>
              <a:t>Before your class, practice alone, with a friend or with your partner teacher. This can help you to feel more </a:t>
            </a:r>
            <a:r>
              <a:rPr lang="en-US" sz="3300" u="sng" dirty="0"/>
              <a:t>confident.</a:t>
            </a:r>
            <a:endParaRPr lang="en-US" sz="33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Pencil Silhouette Free Stock Photo - Public Domain Pictures">
            <a:extLst>
              <a:ext uri="{FF2B5EF4-FFF2-40B4-BE49-F238E27FC236}">
                <a16:creationId xmlns:a16="http://schemas.microsoft.com/office/drawing/2014/main" id="{26597417-CC30-CB48-9581-449AAE99BD0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21069" y="1417483"/>
            <a:ext cx="960120" cy="906779"/>
          </a:xfrm>
          <a:prstGeom prst="rect">
            <a:avLst/>
          </a:prstGeom>
        </p:spPr>
      </p:pic>
      <p:sp>
        <p:nvSpPr>
          <p:cNvPr id="6" name="Text Box 27">
            <a:extLst>
              <a:ext uri="{FF2B5EF4-FFF2-40B4-BE49-F238E27FC236}">
                <a16:creationId xmlns:a16="http://schemas.microsoft.com/office/drawing/2014/main" id="{BEEAED9A-9650-9246-9A8E-1A9A3DC3DB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26952" y="1120608"/>
            <a:ext cx="8673181" cy="1203654"/>
          </a:xfrm>
          <a:prstGeom prst="rect">
            <a:avLst/>
          </a:prstGeom>
          <a:solidFill>
            <a:srgbClr val="FFFF00"/>
          </a:solidFill>
          <a:ln w="3810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1" dirty="0"/>
              <a:t>PLAN WHAT TO SAY, </a:t>
            </a:r>
            <a:br>
              <a:rPr lang="en-US" sz="3600" b="1" dirty="0"/>
            </a:br>
            <a:r>
              <a:rPr lang="en-US" sz="3600" b="1" dirty="0"/>
              <a:t>WRITE IT DOWN, PRACTICE</a:t>
            </a: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355F61D-79F9-304A-BCF9-75161DFD02D5}"/>
              </a:ext>
            </a:extLst>
          </p:cNvPr>
          <p:cNvGrpSpPr/>
          <p:nvPr/>
        </p:nvGrpSpPr>
        <p:grpSpPr>
          <a:xfrm>
            <a:off x="10689" y="167107"/>
            <a:ext cx="3867582" cy="1000224"/>
            <a:chOff x="10689" y="167107"/>
            <a:chExt cx="3867582" cy="1000224"/>
          </a:xfrm>
        </p:grpSpPr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8925D3BC-31B9-1B47-8772-2E9D2C5D1FE5}"/>
                </a:ext>
              </a:extLst>
            </p:cNvPr>
            <p:cNvSpPr txBox="1">
              <a:spLocks/>
            </p:cNvSpPr>
            <p:nvPr/>
          </p:nvSpPr>
          <p:spPr>
            <a:xfrm>
              <a:off x="986318" y="443383"/>
              <a:ext cx="2891953" cy="67722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400" b="1" dirty="0">
                  <a:solidFill>
                    <a:schemeClr val="bg2">
                      <a:lumMod val="50000"/>
                    </a:schemeClr>
                  </a:solidFill>
                </a:rPr>
                <a:t>Step 1. Prepare</a:t>
              </a:r>
            </a:p>
          </p:txBody>
        </p:sp>
        <p:sp>
          <p:nvSpPr>
            <p:cNvPr id="8" name="Rectangle 7" descr="Checklist">
              <a:extLst>
                <a:ext uri="{FF2B5EF4-FFF2-40B4-BE49-F238E27FC236}">
                  <a16:creationId xmlns:a16="http://schemas.microsoft.com/office/drawing/2014/main" id="{2ECBE3F6-461F-9F4D-ABFC-6A1FD285753D}"/>
                </a:ext>
              </a:extLst>
            </p:cNvPr>
            <p:cNvSpPr/>
            <p:nvPr/>
          </p:nvSpPr>
          <p:spPr>
            <a:xfrm>
              <a:off x="10689" y="167107"/>
              <a:ext cx="1052715" cy="1000224"/>
            </a:xfrm>
            <a:prstGeom prst="rect">
              <a:avLst/>
            </a:prstGeom>
            <a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1644880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encil Silhouette Free Stock Photo - Public Domain Pictures">
            <a:extLst>
              <a:ext uri="{FF2B5EF4-FFF2-40B4-BE49-F238E27FC236}">
                <a16:creationId xmlns:a16="http://schemas.microsoft.com/office/drawing/2014/main" id="{26597417-CC30-CB48-9581-449AAE99BD0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86318" y="1472614"/>
            <a:ext cx="960120" cy="906779"/>
          </a:xfrm>
          <a:prstGeom prst="rect">
            <a:avLst/>
          </a:prstGeom>
        </p:spPr>
      </p:pic>
      <p:sp>
        <p:nvSpPr>
          <p:cNvPr id="6" name="Text Box 27">
            <a:extLst>
              <a:ext uri="{FF2B5EF4-FFF2-40B4-BE49-F238E27FC236}">
                <a16:creationId xmlns:a16="http://schemas.microsoft.com/office/drawing/2014/main" id="{BEEAED9A-9650-9246-9A8E-1A9A3DC3DB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75420" y="1132923"/>
            <a:ext cx="8864944" cy="1252061"/>
          </a:xfrm>
          <a:prstGeom prst="rect">
            <a:avLst/>
          </a:prstGeom>
          <a:solidFill>
            <a:srgbClr val="FFFF00"/>
          </a:solidFill>
          <a:ln w="3810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1" dirty="0"/>
              <a:t>HAND OUT MATERIALS AFTER YOU GIVE INSTRUCTIONS (…USUALLY)</a:t>
            </a:r>
            <a:br>
              <a:rPr lang="en-US" dirty="0"/>
            </a:br>
            <a:br>
              <a:rPr lang="en-US" dirty="0"/>
            </a:b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A2AAF10-BDC8-1742-A2B9-A11E0C4E73EB}"/>
              </a:ext>
            </a:extLst>
          </p:cNvPr>
          <p:cNvGrpSpPr/>
          <p:nvPr/>
        </p:nvGrpSpPr>
        <p:grpSpPr>
          <a:xfrm>
            <a:off x="10689" y="167107"/>
            <a:ext cx="3867582" cy="1000224"/>
            <a:chOff x="10689" y="167107"/>
            <a:chExt cx="3867582" cy="1000224"/>
          </a:xfrm>
        </p:grpSpPr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56A87ED1-97FA-A14F-A89C-9BC1DB858837}"/>
                </a:ext>
              </a:extLst>
            </p:cNvPr>
            <p:cNvSpPr txBox="1">
              <a:spLocks/>
            </p:cNvSpPr>
            <p:nvPr/>
          </p:nvSpPr>
          <p:spPr>
            <a:xfrm>
              <a:off x="986318" y="443383"/>
              <a:ext cx="2891953" cy="67722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 fontScale="775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b="1" dirty="0">
                  <a:solidFill>
                    <a:schemeClr val="bg2">
                      <a:lumMod val="50000"/>
                    </a:schemeClr>
                  </a:solidFill>
                </a:rPr>
                <a:t>Step 1. Prepare</a:t>
              </a:r>
            </a:p>
          </p:txBody>
        </p:sp>
        <p:sp>
          <p:nvSpPr>
            <p:cNvPr id="10" name="Rectangle 9" descr="Checklist">
              <a:extLst>
                <a:ext uri="{FF2B5EF4-FFF2-40B4-BE49-F238E27FC236}">
                  <a16:creationId xmlns:a16="http://schemas.microsoft.com/office/drawing/2014/main" id="{5F800B3B-3A77-D549-925C-0F38DE2F65FE}"/>
                </a:ext>
              </a:extLst>
            </p:cNvPr>
            <p:cNvSpPr/>
            <p:nvPr/>
          </p:nvSpPr>
          <p:spPr>
            <a:xfrm>
              <a:off x="10689" y="167107"/>
              <a:ext cx="1052715" cy="1000224"/>
            </a:xfrm>
            <a:prstGeom prst="rect">
              <a:avLst/>
            </a:prstGeom>
            <a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pic>
        <p:nvPicPr>
          <p:cNvPr id="38" name="Content Placeholder 37">
            <a:extLst>
              <a:ext uri="{FF2B5EF4-FFF2-40B4-BE49-F238E27FC236}">
                <a16:creationId xmlns:a16="http://schemas.microsoft.com/office/drawing/2014/main" id="{F76FBEFD-C6CB-C84A-93C6-445D772E8A3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9825834" y="5471831"/>
            <a:ext cx="1965240" cy="1308113"/>
          </a:xfrm>
        </p:spPr>
      </p:pic>
      <p:pic>
        <p:nvPicPr>
          <p:cNvPr id="49" name="Content Placeholder 48" descr="A picture containing pencil, stationary, writing implement&#10;&#10;Description automatically generated">
            <a:extLst>
              <a:ext uri="{FF2B5EF4-FFF2-40B4-BE49-F238E27FC236}">
                <a16:creationId xmlns:a16="http://schemas.microsoft.com/office/drawing/2014/main" id="{AFE9DF82-E55B-224D-BCDD-9266B8A47E3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 rot="418017">
            <a:off x="9610824" y="3211045"/>
            <a:ext cx="2018678" cy="1337374"/>
          </a:xfr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9832C1BE-8BC6-384B-9D11-822DBFC30D70}"/>
              </a:ext>
            </a:extLst>
          </p:cNvPr>
          <p:cNvSpPr txBox="1"/>
          <p:nvPr/>
        </p:nvSpPr>
        <p:spPr>
          <a:xfrm>
            <a:off x="537046" y="3156611"/>
            <a:ext cx="5985693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Materials -- like colorful pencils and paper -- could </a:t>
            </a:r>
            <a:r>
              <a:rPr lang="en-US" sz="2400" u="sng" dirty="0"/>
              <a:t>distract</a:t>
            </a:r>
            <a:r>
              <a:rPr lang="en-US" sz="2400" dirty="0"/>
              <a:t> students. (This means they pay attention to the materials and not you!)</a:t>
            </a:r>
          </a:p>
          <a:p>
            <a:r>
              <a:rPr lang="en-US" sz="2400" dirty="0"/>
              <a:t>­</a:t>
            </a:r>
          </a:p>
          <a:p>
            <a:r>
              <a:rPr lang="en-US" sz="2400" dirty="0"/>
              <a:t>However, if students </a:t>
            </a:r>
            <a:r>
              <a:rPr lang="en-US" sz="2400" i="1" dirty="0"/>
              <a:t>need</a:t>
            </a:r>
            <a:r>
              <a:rPr lang="en-US" sz="2400" dirty="0"/>
              <a:t> the materials to understand the instructions, hand the materials out </a:t>
            </a:r>
            <a:r>
              <a:rPr lang="en-US" sz="2400" i="1" dirty="0"/>
              <a:t>before.</a:t>
            </a:r>
            <a:endParaRPr lang="en-US" sz="2400" dirty="0"/>
          </a:p>
          <a:p>
            <a:endParaRPr lang="en-US" dirty="0"/>
          </a:p>
        </p:txBody>
      </p:sp>
      <p:pic>
        <p:nvPicPr>
          <p:cNvPr id="58" name="Picture 57" descr="A close up of a building&#10;&#10;Description automatically generated">
            <a:extLst>
              <a:ext uri="{FF2B5EF4-FFF2-40B4-BE49-F238E27FC236}">
                <a16:creationId xmlns:a16="http://schemas.microsoft.com/office/drawing/2014/main" id="{291CAD80-945D-4647-A05D-D2887B9FD76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 rot="20991316">
            <a:off x="6870083" y="3292743"/>
            <a:ext cx="1704493" cy="1788321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CD33EF46-A0D8-6643-91A0-D4B2E91510D3}"/>
              </a:ext>
            </a:extLst>
          </p:cNvPr>
          <p:cNvSpPr txBox="1"/>
          <p:nvPr/>
        </p:nvSpPr>
        <p:spPr>
          <a:xfrm>
            <a:off x="7071176" y="5202720"/>
            <a:ext cx="1738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Colorful crayons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A912B10-6B8D-C344-89DF-577839E6E4ED}"/>
              </a:ext>
            </a:extLst>
          </p:cNvPr>
          <p:cNvSpPr txBox="1"/>
          <p:nvPr/>
        </p:nvSpPr>
        <p:spPr>
          <a:xfrm>
            <a:off x="9630031" y="4710918"/>
            <a:ext cx="1738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Colorful pencils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165DD7D-583D-664B-827E-E2F8B3CE3228}"/>
              </a:ext>
            </a:extLst>
          </p:cNvPr>
          <p:cNvSpPr txBox="1"/>
          <p:nvPr/>
        </p:nvSpPr>
        <p:spPr>
          <a:xfrm>
            <a:off x="8166805" y="6296240"/>
            <a:ext cx="165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Colorful papers</a:t>
            </a:r>
          </a:p>
        </p:txBody>
      </p:sp>
    </p:spTree>
    <p:extLst>
      <p:ext uri="{BB962C8B-B14F-4D97-AF65-F5344CB8AC3E}">
        <p14:creationId xmlns:p14="http://schemas.microsoft.com/office/powerpoint/2010/main" val="4105594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1B5931-3AD4-BB47-8DAC-1D38678294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34706" y="2716475"/>
            <a:ext cx="5406080" cy="336304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400" dirty="0"/>
              <a:t>If you need to move around desks or chairs in the classroom – or group your students – do this before you give instructions. </a:t>
            </a:r>
          </a:p>
          <a:p>
            <a:pPr marL="0" indent="0">
              <a:buNone/>
            </a:pPr>
            <a:r>
              <a:rPr lang="en-US" sz="3400" dirty="0"/>
              <a:t>The students may forget the instructions after so much moving around. </a:t>
            </a:r>
          </a:p>
          <a:p>
            <a:endParaRPr lang="en-US" dirty="0"/>
          </a:p>
        </p:txBody>
      </p:sp>
      <p:pic>
        <p:nvPicPr>
          <p:cNvPr id="5" name="Picture 4" descr="Pencil Silhouette Free Stock Photo - Public Domain Pictures">
            <a:extLst>
              <a:ext uri="{FF2B5EF4-FFF2-40B4-BE49-F238E27FC236}">
                <a16:creationId xmlns:a16="http://schemas.microsoft.com/office/drawing/2014/main" id="{26597417-CC30-CB48-9581-449AAE99BD0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86318" y="1359703"/>
            <a:ext cx="960120" cy="906779"/>
          </a:xfrm>
          <a:prstGeom prst="rect">
            <a:avLst/>
          </a:prstGeom>
        </p:spPr>
      </p:pic>
      <p:sp>
        <p:nvSpPr>
          <p:cNvPr id="6" name="Text Box 27">
            <a:extLst>
              <a:ext uri="{FF2B5EF4-FFF2-40B4-BE49-F238E27FC236}">
                <a16:creationId xmlns:a16="http://schemas.microsoft.com/office/drawing/2014/main" id="{BEEAED9A-9650-9246-9A8E-1A9A3DC3DB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20213" y="1165580"/>
            <a:ext cx="9015846" cy="1101414"/>
          </a:xfrm>
          <a:prstGeom prst="rect">
            <a:avLst/>
          </a:prstGeom>
          <a:solidFill>
            <a:srgbClr val="FFFF00"/>
          </a:solidFill>
          <a:ln w="3810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1" dirty="0"/>
              <a:t>ARRANGE THE CLASSROOM </a:t>
            </a:r>
            <a:br>
              <a:rPr lang="en-US" sz="3600" b="1" dirty="0"/>
            </a:br>
            <a:r>
              <a:rPr lang="en-US" sz="3600" b="1" dirty="0"/>
              <a:t>BEFORE GIVING INSTRUCTIONS</a:t>
            </a:r>
            <a:r>
              <a:rPr lang="en-US" sz="3600" dirty="0"/>
              <a:t> </a:t>
            </a:r>
            <a:br>
              <a:rPr lang="en-US" dirty="0"/>
            </a:br>
            <a:br>
              <a:rPr lang="en-US" dirty="0"/>
            </a:b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435CF0C-0F07-C145-808A-8653107A6863}"/>
              </a:ext>
            </a:extLst>
          </p:cNvPr>
          <p:cNvGrpSpPr/>
          <p:nvPr/>
        </p:nvGrpSpPr>
        <p:grpSpPr>
          <a:xfrm>
            <a:off x="10689" y="167107"/>
            <a:ext cx="3867582" cy="1000224"/>
            <a:chOff x="10689" y="167107"/>
            <a:chExt cx="3867582" cy="1000224"/>
          </a:xfrm>
        </p:grpSpPr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C069D994-4302-3B43-8AFC-C778EF938966}"/>
                </a:ext>
              </a:extLst>
            </p:cNvPr>
            <p:cNvSpPr txBox="1">
              <a:spLocks/>
            </p:cNvSpPr>
            <p:nvPr/>
          </p:nvSpPr>
          <p:spPr>
            <a:xfrm>
              <a:off x="986318" y="443383"/>
              <a:ext cx="2891953" cy="67722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 fontScale="775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b="1" dirty="0">
                  <a:solidFill>
                    <a:schemeClr val="bg2">
                      <a:lumMod val="50000"/>
                    </a:schemeClr>
                  </a:solidFill>
                </a:rPr>
                <a:t>Step 1. Prepare</a:t>
              </a:r>
            </a:p>
          </p:txBody>
        </p:sp>
        <p:sp>
          <p:nvSpPr>
            <p:cNvPr id="10" name="Rectangle 9" descr="Checklist">
              <a:extLst>
                <a:ext uri="{FF2B5EF4-FFF2-40B4-BE49-F238E27FC236}">
                  <a16:creationId xmlns:a16="http://schemas.microsoft.com/office/drawing/2014/main" id="{9A1761F9-4E81-2A47-B7B5-E0CA4EEECDBF}"/>
                </a:ext>
              </a:extLst>
            </p:cNvPr>
            <p:cNvSpPr/>
            <p:nvPr/>
          </p:nvSpPr>
          <p:spPr>
            <a:xfrm>
              <a:off x="10689" y="167107"/>
              <a:ext cx="1052715" cy="1000224"/>
            </a:xfrm>
            <a:prstGeom prst="rect">
              <a:avLst/>
            </a:prstGeom>
            <a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pic>
        <p:nvPicPr>
          <p:cNvPr id="12" name="Picture 11" descr="A close up of a piano&#10;&#10;Description automatically generated">
            <a:extLst>
              <a:ext uri="{FF2B5EF4-FFF2-40B4-BE49-F238E27FC236}">
                <a16:creationId xmlns:a16="http://schemas.microsoft.com/office/drawing/2014/main" id="{280CB591-AB20-FA47-9252-AD1FEE868F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526499" y="5273614"/>
            <a:ext cx="1790103" cy="1471317"/>
          </a:xfrm>
          <a:prstGeom prst="rect">
            <a:avLst/>
          </a:prstGeom>
        </p:spPr>
      </p:pic>
      <p:pic>
        <p:nvPicPr>
          <p:cNvPr id="14" name="Picture 13" descr="A picture containing furniture, seat, stool&#10;&#10;Description automatically generated">
            <a:extLst>
              <a:ext uri="{FF2B5EF4-FFF2-40B4-BE49-F238E27FC236}">
                <a16:creationId xmlns:a16="http://schemas.microsoft.com/office/drawing/2014/main" id="{FD18E6AC-B823-8E49-85E4-F412513030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 rot="464750">
            <a:off x="10554399" y="4699289"/>
            <a:ext cx="1367802" cy="1903029"/>
          </a:xfrm>
          <a:prstGeom prst="rect">
            <a:avLst/>
          </a:prstGeom>
        </p:spPr>
      </p:pic>
      <p:pic>
        <p:nvPicPr>
          <p:cNvPr id="30" name="Picture 29" descr="A close up of furniture&#10;&#10;Description automatically generated">
            <a:extLst>
              <a:ext uri="{FF2B5EF4-FFF2-40B4-BE49-F238E27FC236}">
                <a16:creationId xmlns:a16="http://schemas.microsoft.com/office/drawing/2014/main" id="{7097A418-A7F4-ED4F-86C0-BD895407F33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 rot="21266479">
            <a:off x="237155" y="4788483"/>
            <a:ext cx="1195340" cy="1903029"/>
          </a:xfrm>
          <a:prstGeom prst="rect">
            <a:avLst/>
          </a:prstGeom>
        </p:spPr>
      </p:pic>
      <p:pic>
        <p:nvPicPr>
          <p:cNvPr id="35" name="Picture 34" descr="A close up of a logo&#10;&#10;Description automatically generated">
            <a:extLst>
              <a:ext uri="{FF2B5EF4-FFF2-40B4-BE49-F238E27FC236}">
                <a16:creationId xmlns:a16="http://schemas.microsoft.com/office/drawing/2014/main" id="{CAABBA26-6E39-D648-99ED-63FC83EA389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7649660" y="2311966"/>
            <a:ext cx="3097766" cy="261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811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0DCD85-232B-E848-B870-97185691B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46438" y="2815509"/>
            <a:ext cx="6981372" cy="3485709"/>
          </a:xfrm>
        </p:spPr>
        <p:txBody>
          <a:bodyPr>
            <a:normAutofit fontScale="77500" lnSpcReduction="20000"/>
          </a:bodyPr>
          <a:lstStyle/>
          <a:p>
            <a:r>
              <a:rPr lang="en-US" sz="3400" dirty="0"/>
              <a:t>If your students need to work with a partner, pair them yourself. This will save time. </a:t>
            </a:r>
          </a:p>
          <a:p>
            <a:pPr marL="0" indent="0">
              <a:buNone/>
            </a:pPr>
            <a:endParaRPr lang="en-US" sz="3400" dirty="0"/>
          </a:p>
          <a:p>
            <a:r>
              <a:rPr lang="en-US" sz="3400" dirty="0"/>
              <a:t>It will also allow you to partner students based on their abilities. For example, stronger students can help weaker students.</a:t>
            </a:r>
          </a:p>
          <a:p>
            <a:pPr marL="0" indent="0">
              <a:buNone/>
            </a:pPr>
            <a:endParaRPr lang="en-US" sz="3400" dirty="0"/>
          </a:p>
          <a:p>
            <a:r>
              <a:rPr lang="en-US" sz="3400" dirty="0"/>
              <a:t>However, if finding a partner or joining a group is part of your lesson, of course, the students should do it themselves. </a:t>
            </a:r>
          </a:p>
          <a:p>
            <a:endParaRPr lang="en-US" dirty="0"/>
          </a:p>
        </p:txBody>
      </p:sp>
      <p:pic>
        <p:nvPicPr>
          <p:cNvPr id="5" name="Picture 4" descr="Pencil Silhouette Free Stock Photo - Public Domain Pictures">
            <a:extLst>
              <a:ext uri="{FF2B5EF4-FFF2-40B4-BE49-F238E27FC236}">
                <a16:creationId xmlns:a16="http://schemas.microsoft.com/office/drawing/2014/main" id="{26597417-CC30-CB48-9581-449AAE99BD0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86318" y="1359703"/>
            <a:ext cx="960120" cy="906779"/>
          </a:xfrm>
          <a:prstGeom prst="rect">
            <a:avLst/>
          </a:prstGeom>
        </p:spPr>
      </p:pic>
      <p:sp>
        <p:nvSpPr>
          <p:cNvPr id="6" name="Text Box 27">
            <a:extLst>
              <a:ext uri="{FF2B5EF4-FFF2-40B4-BE49-F238E27FC236}">
                <a16:creationId xmlns:a16="http://schemas.microsoft.com/office/drawing/2014/main" id="{BEEAED9A-9650-9246-9A8E-1A9A3DC3DB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20213" y="1165580"/>
            <a:ext cx="9015846" cy="1101414"/>
          </a:xfrm>
          <a:prstGeom prst="rect">
            <a:avLst/>
          </a:prstGeom>
          <a:solidFill>
            <a:srgbClr val="FFFF00"/>
          </a:solidFill>
          <a:ln w="3810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1" dirty="0"/>
              <a:t>GROUP STUDENTS </a:t>
            </a:r>
            <a:br>
              <a:rPr lang="en-US" sz="3600" b="1" dirty="0"/>
            </a:br>
            <a:r>
              <a:rPr lang="en-US" sz="3600" b="1" dirty="0"/>
              <a:t>BEFORE GIVING INSTRUCTIONS</a:t>
            </a:r>
            <a:r>
              <a:rPr lang="en-US" sz="3600" dirty="0"/>
              <a:t> </a:t>
            </a:r>
            <a:br>
              <a:rPr lang="en-US" dirty="0"/>
            </a:br>
            <a:br>
              <a:rPr lang="en-US" dirty="0"/>
            </a:b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435CF0C-0F07-C145-808A-8653107A6863}"/>
              </a:ext>
            </a:extLst>
          </p:cNvPr>
          <p:cNvGrpSpPr/>
          <p:nvPr/>
        </p:nvGrpSpPr>
        <p:grpSpPr>
          <a:xfrm>
            <a:off x="10689" y="167107"/>
            <a:ext cx="3867582" cy="1000224"/>
            <a:chOff x="10689" y="167107"/>
            <a:chExt cx="3867582" cy="1000224"/>
          </a:xfrm>
        </p:grpSpPr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C069D994-4302-3B43-8AFC-C778EF938966}"/>
                </a:ext>
              </a:extLst>
            </p:cNvPr>
            <p:cNvSpPr txBox="1">
              <a:spLocks/>
            </p:cNvSpPr>
            <p:nvPr/>
          </p:nvSpPr>
          <p:spPr>
            <a:xfrm>
              <a:off x="986318" y="443383"/>
              <a:ext cx="2891953" cy="67722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 fontScale="775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b="1" dirty="0">
                  <a:solidFill>
                    <a:schemeClr val="bg2">
                      <a:lumMod val="50000"/>
                    </a:schemeClr>
                  </a:solidFill>
                </a:rPr>
                <a:t>Step 1. Prepare</a:t>
              </a:r>
            </a:p>
          </p:txBody>
        </p:sp>
        <p:sp>
          <p:nvSpPr>
            <p:cNvPr id="10" name="Rectangle 9" descr="Checklist">
              <a:extLst>
                <a:ext uri="{FF2B5EF4-FFF2-40B4-BE49-F238E27FC236}">
                  <a16:creationId xmlns:a16="http://schemas.microsoft.com/office/drawing/2014/main" id="{9A1761F9-4E81-2A47-B7B5-E0CA4EEECDBF}"/>
                </a:ext>
              </a:extLst>
            </p:cNvPr>
            <p:cNvSpPr/>
            <p:nvPr/>
          </p:nvSpPr>
          <p:spPr>
            <a:xfrm>
              <a:off x="10689" y="167107"/>
              <a:ext cx="1052715" cy="1000224"/>
            </a:xfrm>
            <a:prstGeom prst="rect">
              <a:avLst/>
            </a:prstGeom>
            <a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98818A8D-F456-7D4E-ADEE-92C49C1503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9130880" y="4696335"/>
            <a:ext cx="2995398" cy="193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3782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1471</Words>
  <Application>Microsoft Office PowerPoint</Application>
  <PresentationFormat>Widescreen</PresentationFormat>
  <Paragraphs>182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INSTRUCTIONAL CLASSROOM LANGUAGE</vt:lpstr>
      <vt:lpstr>There are 2 basic types of  Classroom Instruction.</vt:lpstr>
      <vt:lpstr>WRITE DOWN COMMON INSTRUCTIONS AND  POST THEM IN YOUR CLASSROOM </vt:lpstr>
      <vt:lpstr>Giving instructions for activities has 3 basic steps: </vt:lpstr>
      <vt:lpstr>Step 1. Prepare</vt:lpstr>
      <vt:lpstr>PLAN WHAT TO SAY,  WRITE IT DOWN, PRACTICE </vt:lpstr>
      <vt:lpstr>HAND OUT MATERIALS AFTER YOU GIVE INSTRUCTIONS (…USUALLY)   </vt:lpstr>
      <vt:lpstr>ARRANGE THE CLASSROOM  BEFORE GIVING INSTRUCTIONS    </vt:lpstr>
      <vt:lpstr>GROUP STUDENTS  BEFORE GIVING INSTRUCTIONS    </vt:lpstr>
      <vt:lpstr>Step 2. Delivery</vt:lpstr>
      <vt:lpstr>USE BODY LANGUAGE  </vt:lpstr>
      <vt:lpstr>USE OBJECTS AND OTHER VISUAL AIDS  </vt:lpstr>
      <vt:lpstr>What body language or visual aids  can you use for these instructions? </vt:lpstr>
      <vt:lpstr>USE SIMPLE LANGUAGE &amp; PAUSES  </vt:lpstr>
      <vt:lpstr>Examples of Simple Language</vt:lpstr>
      <vt:lpstr>DO NOT GIVE LONG  INSTRUCTIONS ALL AT ONCE  </vt:lpstr>
      <vt:lpstr>SET A TIME LIMIT  </vt:lpstr>
      <vt:lpstr>MODEL INSTRUCTIONS /  LET STUDENTS LEAD  </vt:lpstr>
      <vt:lpstr>MAKE SURE ALL YOUR  STUDENTS UNDERSTAND  </vt:lpstr>
      <vt:lpstr>TELL YOUR STUDENTS WHEN TO BEGIN  </vt:lpstr>
      <vt:lpstr>Step 3. Monitor</vt:lpstr>
      <vt:lpstr>Did your students understand?</vt:lpstr>
      <vt:lpstr>WRAP-UP</vt:lpstr>
      <vt:lpstr>DEFINITIONS OF USEFUL TERMS</vt:lpstr>
      <vt:lpstr>DEFINITIONS OF USEFUL TERMS</vt:lpstr>
      <vt:lpstr>DEFINITIONS OF USEFUL TERMS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INSTRUCTIONAL CLASSROOM LANGUAGE</dc:title>
  <dc:creator>Microsoft Office User</dc:creator>
  <cp:lastModifiedBy>Microsoft Office User</cp:lastModifiedBy>
  <cp:revision>3</cp:revision>
  <dcterms:created xsi:type="dcterms:W3CDTF">2019-06-07T22:32:59Z</dcterms:created>
  <dcterms:modified xsi:type="dcterms:W3CDTF">2019-12-02T18:44:58Z</dcterms:modified>
</cp:coreProperties>
</file>