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70" r:id="rId2"/>
    <p:sldId id="349" r:id="rId3"/>
    <p:sldId id="363" r:id="rId4"/>
    <p:sldId id="350" r:id="rId5"/>
    <p:sldId id="351" r:id="rId6"/>
    <p:sldId id="352" r:id="rId7"/>
    <p:sldId id="364" r:id="rId8"/>
    <p:sldId id="370" r:id="rId9"/>
    <p:sldId id="365" r:id="rId10"/>
    <p:sldId id="359" r:id="rId11"/>
    <p:sldId id="355" r:id="rId12"/>
    <p:sldId id="367" r:id="rId13"/>
    <p:sldId id="356" r:id="rId14"/>
    <p:sldId id="301" r:id="rId15"/>
    <p:sldId id="375" r:id="rId16"/>
    <p:sldId id="358" r:id="rId17"/>
    <p:sldId id="360" r:id="rId18"/>
    <p:sldId id="362" r:id="rId19"/>
    <p:sldId id="366" r:id="rId20"/>
    <p:sldId id="368" r:id="rId21"/>
    <p:sldId id="372" r:id="rId22"/>
    <p:sldId id="354" r:id="rId23"/>
    <p:sldId id="361" r:id="rId24"/>
    <p:sldId id="353" r:id="rId25"/>
    <p:sldId id="369" r:id="rId26"/>
    <p:sldId id="373" r:id="rId27"/>
    <p:sldId id="374" r:id="rId2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userDrawn="1">
          <p15:clr>
            <a:srgbClr val="A4A3A4"/>
          </p15:clr>
        </p15:guide>
        <p15:guide id="2" orient="horz" pos="3696" userDrawn="1">
          <p15:clr>
            <a:srgbClr val="A4A3A4"/>
          </p15:clr>
        </p15:guide>
        <p15:guide id="3" orient="horz" pos="480">
          <p15:clr>
            <a:srgbClr val="A4A3A4"/>
          </p15:clr>
        </p15:guide>
        <p15:guide id="4" orient="horz" pos="4260">
          <p15:clr>
            <a:srgbClr val="A4A3A4"/>
          </p15:clr>
        </p15:guide>
        <p15:guide id="5" pos="7055" userDrawn="1">
          <p15:clr>
            <a:srgbClr val="A4A3A4"/>
          </p15:clr>
        </p15:guide>
        <p15:guide id="6" orient="horz" pos="864" userDrawn="1">
          <p15:clr>
            <a:srgbClr val="A4A3A4"/>
          </p15:clr>
        </p15:guide>
        <p15:guide id="7" orient="horz" pos="1104" userDrawn="1">
          <p15:clr>
            <a:srgbClr val="A4A3A4"/>
          </p15:clr>
        </p15:guide>
        <p15:guide id="8" orient="horz" pos="3924">
          <p15:clr>
            <a:srgbClr val="A4A3A4"/>
          </p15:clr>
        </p15:guide>
        <p15:guide id="9" pos="6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19191"/>
    <a:srgbClr val="D41010"/>
    <a:srgbClr val="C11D22"/>
    <a:srgbClr val="3A79B7"/>
    <a:srgbClr val="768492"/>
    <a:srgbClr val="C18492"/>
    <a:srgbClr val="133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7E620-48FC-B12E-AC91-048204268FA2}" v="126" dt="2020-05-19T14:29:10.400"/>
    <p1510:client id="{393001C8-6464-65B2-047A-37AF4002CE25}" v="69" dt="2020-05-19T17:45:49.865"/>
    <p1510:client id="{54978FCE-178F-CC73-60AD-10031AD24BAF}" v="6" dt="2020-05-18T14:53:52.669"/>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94694"/>
  </p:normalViewPr>
  <p:slideViewPr>
    <p:cSldViewPr snapToObjects="1">
      <p:cViewPr varScale="1">
        <p:scale>
          <a:sx n="117" d="100"/>
          <a:sy n="117" d="100"/>
        </p:scale>
        <p:origin x="1464" y="168"/>
      </p:cViewPr>
      <p:guideLst>
        <p:guide orient="horz" pos="3408"/>
        <p:guide orient="horz" pos="3696"/>
        <p:guide orient="horz" pos="480"/>
        <p:guide orient="horz" pos="4260"/>
        <p:guide pos="7055"/>
        <p:guide orient="horz" pos="864"/>
        <p:guide orient="horz" pos="1104"/>
        <p:guide orient="horz" pos="3924"/>
        <p:guide pos="623"/>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Searing" userId="S::ksearing@usagm.gov::fe7de910-9089-4ada-8545-7226aaa8ff6a" providerId="AD" clId="Web-{1BE7E620-48FC-B12E-AC91-048204268FA2}"/>
    <pc:docChg chg="modSld">
      <pc:chgData name="Kristin Searing" userId="S::ksearing@usagm.gov::fe7de910-9089-4ada-8545-7226aaa8ff6a" providerId="AD" clId="Web-{1BE7E620-48FC-B12E-AC91-048204268FA2}" dt="2020-05-19T14:29:10.400" v="118" actId="1076"/>
      <pc:docMkLst>
        <pc:docMk/>
      </pc:docMkLst>
      <pc:sldChg chg="modSp">
        <pc:chgData name="Kristin Searing" userId="S::ksearing@usagm.gov::fe7de910-9089-4ada-8545-7226aaa8ff6a" providerId="AD" clId="Web-{1BE7E620-48FC-B12E-AC91-048204268FA2}" dt="2020-05-19T14:29:10.400" v="118" actId="1076"/>
        <pc:sldMkLst>
          <pc:docMk/>
          <pc:sldMk cId="2275744554" sldId="366"/>
        </pc:sldMkLst>
        <pc:spChg chg="mod">
          <ac:chgData name="Kristin Searing" userId="S::ksearing@usagm.gov::fe7de910-9089-4ada-8545-7226aaa8ff6a" providerId="AD" clId="Web-{1BE7E620-48FC-B12E-AC91-048204268FA2}" dt="2020-05-19T14:29:10.400" v="118" actId="1076"/>
          <ac:spMkLst>
            <pc:docMk/>
            <pc:sldMk cId="2275744554" sldId="366"/>
            <ac:spMk id="5" creationId="{00000000-0000-0000-0000-000000000000}"/>
          </ac:spMkLst>
        </pc:spChg>
        <pc:graphicFrameChg chg="mod modGraphic">
          <ac:chgData name="Kristin Searing" userId="S::ksearing@usagm.gov::fe7de910-9089-4ada-8545-7226aaa8ff6a" providerId="AD" clId="Web-{1BE7E620-48FC-B12E-AC91-048204268FA2}" dt="2020-05-19T14:27:07.261" v="58"/>
          <ac:graphicFrameMkLst>
            <pc:docMk/>
            <pc:sldMk cId="2275744554" sldId="366"/>
            <ac:graphicFrameMk id="10" creationId="{00000000-0000-0000-0000-000000000000}"/>
          </ac:graphicFrameMkLst>
        </pc:graphicFrameChg>
      </pc:sldChg>
    </pc:docChg>
  </pc:docChgLst>
  <pc:docChgLst>
    <pc:chgData name="Kristin Searing" userId="S::ksearing@usagm.gov::fe7de910-9089-4ada-8545-7226aaa8ff6a" providerId="AD" clId="Web-{393001C8-6464-65B2-047A-37AF4002CE25}"/>
    <pc:docChg chg="modSld">
      <pc:chgData name="Kristin Searing" userId="S::ksearing@usagm.gov::fe7de910-9089-4ada-8545-7226aaa8ff6a" providerId="AD" clId="Web-{393001C8-6464-65B2-047A-37AF4002CE25}" dt="2020-05-19T17:45:49.834" v="65" actId="1076"/>
      <pc:docMkLst>
        <pc:docMk/>
      </pc:docMkLst>
      <pc:sldChg chg="addSp modSp">
        <pc:chgData name="Kristin Searing" userId="S::ksearing@usagm.gov::fe7de910-9089-4ada-8545-7226aaa8ff6a" providerId="AD" clId="Web-{393001C8-6464-65B2-047A-37AF4002CE25}" dt="2020-05-19T17:45:49.834" v="65" actId="1076"/>
        <pc:sldMkLst>
          <pc:docMk/>
          <pc:sldMk cId="2275744554" sldId="366"/>
        </pc:sldMkLst>
        <pc:spChg chg="mod">
          <ac:chgData name="Kristin Searing" userId="S::ksearing@usagm.gov::fe7de910-9089-4ada-8545-7226aaa8ff6a" providerId="AD" clId="Web-{393001C8-6464-65B2-047A-37AF4002CE25}" dt="2020-05-19T17:42:46.192" v="31" actId="20577"/>
          <ac:spMkLst>
            <pc:docMk/>
            <pc:sldMk cId="2275744554" sldId="366"/>
            <ac:spMk id="2" creationId="{00000000-0000-0000-0000-000000000000}"/>
          </ac:spMkLst>
        </pc:spChg>
        <pc:spChg chg="add mod">
          <ac:chgData name="Kristin Searing" userId="S::ksearing@usagm.gov::fe7de910-9089-4ada-8545-7226aaa8ff6a" providerId="AD" clId="Web-{393001C8-6464-65B2-047A-37AF4002CE25}" dt="2020-05-19T17:45:49.834" v="65" actId="1076"/>
          <ac:spMkLst>
            <pc:docMk/>
            <pc:sldMk cId="2275744554" sldId="366"/>
            <ac:spMk id="3" creationId="{049F4CB1-640E-4879-815B-756906DCB387}"/>
          </ac:spMkLst>
        </pc:spChg>
        <pc:spChg chg="mod">
          <ac:chgData name="Kristin Searing" userId="S::ksearing@usagm.gov::fe7de910-9089-4ada-8545-7226aaa8ff6a" providerId="AD" clId="Web-{393001C8-6464-65B2-047A-37AF4002CE25}" dt="2020-05-19T17:45:26.646" v="60" actId="1076"/>
          <ac:spMkLst>
            <pc:docMk/>
            <pc:sldMk cId="2275744554" sldId="36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D04E9B-5DF4-064D-BBBA-DFD75DA62815}" type="datetime1">
              <a:rPr lang="en-US" smtClean="0"/>
              <a:pPr/>
              <a:t>5/19/2020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33EF7D-4004-4448-86F4-06476C50804D}" type="slidenum">
              <a:rPr lang="en-US" smtClean="0"/>
              <a:pPr/>
              <a:t>‹#›</a:t>
            </a:fld>
            <a:endParaRPr lang="en-US"/>
          </a:p>
        </p:txBody>
      </p:sp>
    </p:spTree>
    <p:extLst>
      <p:ext uri="{BB962C8B-B14F-4D97-AF65-F5344CB8AC3E}">
        <p14:creationId xmlns:p14="http://schemas.microsoft.com/office/powerpoint/2010/main" val="3030811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9E763-97C8-7F4A-93B3-94576B151828}" type="datetime1">
              <a:rPr lang="en-US" smtClean="0"/>
              <a:pPr/>
              <a:t>5/19/2020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C1040-EBC7-A449-A162-0CFA6126F758}" type="slidenum">
              <a:rPr lang="en-US" smtClean="0"/>
              <a:pPr/>
              <a:t>‹#›</a:t>
            </a:fld>
            <a:endParaRPr lang="en-US"/>
          </a:p>
        </p:txBody>
      </p:sp>
    </p:spTree>
    <p:extLst>
      <p:ext uri="{BB962C8B-B14F-4D97-AF65-F5344CB8AC3E}">
        <p14:creationId xmlns:p14="http://schemas.microsoft.com/office/powerpoint/2010/main" val="36317409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1</a:t>
            </a:fld>
            <a:endParaRPr lang="en-US"/>
          </a:p>
        </p:txBody>
      </p:sp>
    </p:spTree>
    <p:extLst>
      <p:ext uri="{BB962C8B-B14F-4D97-AF65-F5344CB8AC3E}">
        <p14:creationId xmlns:p14="http://schemas.microsoft.com/office/powerpoint/2010/main" val="208168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21</a:t>
            </a:fld>
            <a:endParaRPr lang="en-US"/>
          </a:p>
        </p:txBody>
      </p:sp>
    </p:spTree>
    <p:extLst>
      <p:ext uri="{BB962C8B-B14F-4D97-AF65-F5344CB8AC3E}">
        <p14:creationId xmlns:p14="http://schemas.microsoft.com/office/powerpoint/2010/main" val="150389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25</a:t>
            </a:fld>
            <a:endParaRPr lang="en-US"/>
          </a:p>
        </p:txBody>
      </p:sp>
    </p:spTree>
    <p:extLst>
      <p:ext uri="{BB962C8B-B14F-4D97-AF65-F5344CB8AC3E}">
        <p14:creationId xmlns:p14="http://schemas.microsoft.com/office/powerpoint/2010/main" val="400303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2</a:t>
            </a:fld>
            <a:endParaRPr lang="en-US"/>
          </a:p>
        </p:txBody>
      </p:sp>
    </p:spTree>
    <p:extLst>
      <p:ext uri="{BB962C8B-B14F-4D97-AF65-F5344CB8AC3E}">
        <p14:creationId xmlns:p14="http://schemas.microsoft.com/office/powerpoint/2010/main" val="287807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3</a:t>
            </a:fld>
            <a:endParaRPr lang="en-US"/>
          </a:p>
        </p:txBody>
      </p:sp>
    </p:spTree>
    <p:extLst>
      <p:ext uri="{BB962C8B-B14F-4D97-AF65-F5344CB8AC3E}">
        <p14:creationId xmlns:p14="http://schemas.microsoft.com/office/powerpoint/2010/main" val="51629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5</a:t>
            </a:fld>
            <a:endParaRPr lang="en-US"/>
          </a:p>
        </p:txBody>
      </p:sp>
    </p:spTree>
    <p:extLst>
      <p:ext uri="{BB962C8B-B14F-4D97-AF65-F5344CB8AC3E}">
        <p14:creationId xmlns:p14="http://schemas.microsoft.com/office/powerpoint/2010/main" val="8959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dirty="0">
                <a:solidFill>
                  <a:srgbClr val="FF0000"/>
                </a:solidFill>
              </a:rPr>
              <a:t>Speaker note: * speaker</a:t>
            </a:r>
            <a:r>
              <a:rPr lang="en-US" sz="1200" cap="none" baseline="0" dirty="0">
                <a:solidFill>
                  <a:srgbClr val="FF0000"/>
                </a:solidFill>
              </a:rPr>
              <a:t> can talk more in depth about each unit depending on audience interest</a:t>
            </a:r>
            <a:endParaRPr lang="en-US" dirty="0"/>
          </a:p>
        </p:txBody>
      </p:sp>
      <p:sp>
        <p:nvSpPr>
          <p:cNvPr id="4" name="Slide Number Placeholder 3"/>
          <p:cNvSpPr>
            <a:spLocks noGrp="1"/>
          </p:cNvSpPr>
          <p:nvPr>
            <p:ph type="sldNum" sz="quarter" idx="10"/>
          </p:nvPr>
        </p:nvSpPr>
        <p:spPr/>
        <p:txBody>
          <a:bodyPr/>
          <a:lstStyle/>
          <a:p>
            <a:fld id="{E2DC1040-EBC7-A449-A162-0CFA6126F758}" type="slidenum">
              <a:rPr lang="en-US" smtClean="0"/>
              <a:pPr/>
              <a:t>14</a:t>
            </a:fld>
            <a:endParaRPr lang="en-US"/>
          </a:p>
        </p:txBody>
      </p:sp>
    </p:spTree>
    <p:extLst>
      <p:ext uri="{BB962C8B-B14F-4D97-AF65-F5344CB8AC3E}">
        <p14:creationId xmlns:p14="http://schemas.microsoft.com/office/powerpoint/2010/main" val="297620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15</a:t>
            </a:fld>
            <a:endParaRPr lang="en-US"/>
          </a:p>
        </p:txBody>
      </p:sp>
    </p:spTree>
    <p:extLst>
      <p:ext uri="{BB962C8B-B14F-4D97-AF65-F5344CB8AC3E}">
        <p14:creationId xmlns:p14="http://schemas.microsoft.com/office/powerpoint/2010/main" val="317632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18</a:t>
            </a:fld>
            <a:endParaRPr lang="en-US"/>
          </a:p>
        </p:txBody>
      </p:sp>
    </p:spTree>
    <p:extLst>
      <p:ext uri="{BB962C8B-B14F-4D97-AF65-F5344CB8AC3E}">
        <p14:creationId xmlns:p14="http://schemas.microsoft.com/office/powerpoint/2010/main" val="279790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19</a:t>
            </a:fld>
            <a:endParaRPr lang="en-US"/>
          </a:p>
        </p:txBody>
      </p:sp>
    </p:spTree>
    <p:extLst>
      <p:ext uri="{BB962C8B-B14F-4D97-AF65-F5344CB8AC3E}">
        <p14:creationId xmlns:p14="http://schemas.microsoft.com/office/powerpoint/2010/main" val="401196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C1040-EBC7-A449-A162-0CFA6126F758}" type="slidenum">
              <a:rPr lang="en-US" smtClean="0"/>
              <a:pPr/>
              <a:t>20</a:t>
            </a:fld>
            <a:endParaRPr lang="en-US"/>
          </a:p>
        </p:txBody>
      </p:sp>
    </p:spTree>
    <p:extLst>
      <p:ext uri="{BB962C8B-B14F-4D97-AF65-F5344CB8AC3E}">
        <p14:creationId xmlns:p14="http://schemas.microsoft.com/office/powerpoint/2010/main" val="405274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B8B72A-93B7-4F48-A335-98AF268E9278}" type="slidenum">
              <a:rPr lang="en-US" smtClean="0"/>
              <a:pPr/>
              <a:t>‹#›</a:t>
            </a:fld>
            <a:endParaRPr lang="en-US"/>
          </a:p>
        </p:txBody>
      </p:sp>
      <p:pic>
        <p:nvPicPr>
          <p:cNvPr id="3" name="Picture 2" descr="A person posing for the camera&#10;&#10;Description automatically generated">
            <a:extLst>
              <a:ext uri="{FF2B5EF4-FFF2-40B4-BE49-F238E27FC236}">
                <a16:creationId xmlns:a16="http://schemas.microsoft.com/office/drawing/2014/main" id="{AABAA481-2232-B847-B6D0-E4C29D739EE4}"/>
              </a:ext>
            </a:extLst>
          </p:cNvPr>
          <p:cNvPicPr>
            <a:picLocks noChangeAspect="1"/>
          </p:cNvPicPr>
          <p:nvPr userDrawn="1"/>
        </p:nvPicPr>
        <p:blipFill>
          <a:blip r:embed="rId2"/>
          <a:stretch>
            <a:fillRect/>
          </a:stretch>
        </p:blipFill>
        <p:spPr>
          <a:xfrm>
            <a:off x="-1" y="0"/>
            <a:ext cx="12188825" cy="6856214"/>
          </a:xfrm>
          <a:prstGeom prst="rect">
            <a:avLst/>
          </a:prstGeom>
        </p:spPr>
      </p:pic>
      <p:pic>
        <p:nvPicPr>
          <p:cNvPr id="5" name="Picture 4">
            <a:extLst>
              <a:ext uri="{FF2B5EF4-FFF2-40B4-BE49-F238E27FC236}">
                <a16:creationId xmlns:a16="http://schemas.microsoft.com/office/drawing/2014/main" id="{925F1B64-77B3-5341-BD8D-0E6F62ED8C76}"/>
              </a:ext>
            </a:extLst>
          </p:cNvPr>
          <p:cNvPicPr>
            <a:picLocks noChangeAspect="1"/>
          </p:cNvPicPr>
          <p:nvPr userDrawn="1"/>
        </p:nvPicPr>
        <p:blipFill>
          <a:blip r:embed="rId3"/>
          <a:stretch>
            <a:fillRect/>
          </a:stretch>
        </p:blipFill>
        <p:spPr>
          <a:xfrm>
            <a:off x="9951275" y="4077478"/>
            <a:ext cx="1553337" cy="11761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2013" y="609600"/>
            <a:ext cx="7924799" cy="1143000"/>
          </a:xfrm>
        </p:spPr>
        <p:txBody>
          <a:bodyPr/>
          <a:lstStyle/>
          <a:p>
            <a:r>
              <a:rPr lang="en-US" dirty="0"/>
              <a:t>Click to edit Master title style</a:t>
            </a:r>
          </a:p>
        </p:txBody>
      </p:sp>
      <p:sp>
        <p:nvSpPr>
          <p:cNvPr id="3" name="Content Placeholder 2"/>
          <p:cNvSpPr>
            <a:spLocks noGrp="1"/>
          </p:cNvSpPr>
          <p:nvPr>
            <p:ph idx="1"/>
          </p:nvPr>
        </p:nvSpPr>
        <p:spPr>
          <a:xfrm>
            <a:off x="2132013" y="1371600"/>
            <a:ext cx="7924799" cy="3686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B8B72A-93B7-4F48-A335-98AF268E92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 lot of text, wider text box">
    <p:spTree>
      <p:nvGrpSpPr>
        <p:cNvPr id="1" name=""/>
        <p:cNvGrpSpPr/>
        <p:nvPr/>
      </p:nvGrpSpPr>
      <p:grpSpPr>
        <a:xfrm>
          <a:off x="0" y="0"/>
          <a:ext cx="0" cy="0"/>
          <a:chOff x="0" y="0"/>
          <a:chExt cx="0" cy="0"/>
        </a:xfrm>
      </p:grpSpPr>
      <p:sp>
        <p:nvSpPr>
          <p:cNvPr id="2" name="Title 1"/>
          <p:cNvSpPr>
            <a:spLocks noGrp="1"/>
          </p:cNvSpPr>
          <p:nvPr>
            <p:ph type="title"/>
          </p:nvPr>
        </p:nvSpPr>
        <p:spPr>
          <a:xfrm>
            <a:off x="684212" y="609600"/>
            <a:ext cx="10789920" cy="1143000"/>
          </a:xfrm>
        </p:spPr>
        <p:txBody>
          <a:bodyPr/>
          <a:lstStyle/>
          <a:p>
            <a:r>
              <a:rPr lang="en-US" dirty="0"/>
              <a:t>Click to edit Master title style</a:t>
            </a:r>
          </a:p>
        </p:txBody>
      </p:sp>
      <p:sp>
        <p:nvSpPr>
          <p:cNvPr id="3" name="Content Placeholder 2"/>
          <p:cNvSpPr>
            <a:spLocks noGrp="1"/>
          </p:cNvSpPr>
          <p:nvPr>
            <p:ph idx="1"/>
          </p:nvPr>
        </p:nvSpPr>
        <p:spPr>
          <a:xfrm>
            <a:off x="684212" y="1371600"/>
            <a:ext cx="10789919" cy="36575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B8B72A-93B7-4F48-A335-98AF268E9278}" type="slidenum">
              <a:rPr lang="en-US" smtClean="0"/>
              <a:pPr/>
              <a:t>‹#›</a:t>
            </a:fld>
            <a:endParaRPr lang="en-US"/>
          </a:p>
        </p:txBody>
      </p:sp>
    </p:spTree>
    <p:extLst>
      <p:ext uri="{BB962C8B-B14F-4D97-AF65-F5344CB8AC3E}">
        <p14:creationId xmlns:p14="http://schemas.microsoft.com/office/powerpoint/2010/main" val="101932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hoto and text">
    <p:spTree>
      <p:nvGrpSpPr>
        <p:cNvPr id="1" name=""/>
        <p:cNvGrpSpPr/>
        <p:nvPr/>
      </p:nvGrpSpPr>
      <p:grpSpPr>
        <a:xfrm>
          <a:off x="0" y="0"/>
          <a:ext cx="0" cy="0"/>
          <a:chOff x="0" y="0"/>
          <a:chExt cx="0" cy="0"/>
        </a:xfrm>
      </p:grpSpPr>
      <p:sp>
        <p:nvSpPr>
          <p:cNvPr id="10" name="Picture Placeholder 2"/>
          <p:cNvSpPr>
            <a:spLocks noGrp="1"/>
          </p:cNvSpPr>
          <p:nvPr>
            <p:ph type="pic" idx="13"/>
          </p:nvPr>
        </p:nvSpPr>
        <p:spPr>
          <a:xfrm>
            <a:off x="0" y="0"/>
            <a:ext cx="12188825" cy="5605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p:cNvSpPr>
            <a:spLocks noGrp="1"/>
          </p:cNvSpPr>
          <p:nvPr>
            <p:ph type="sldNum" sz="quarter" idx="12"/>
          </p:nvPr>
        </p:nvSpPr>
        <p:spPr/>
        <p:txBody>
          <a:bodyPr/>
          <a:lstStyle/>
          <a:p>
            <a:fld id="{B6B8B72A-93B7-4F48-A335-98AF268E9278}" type="slidenum">
              <a:rPr lang="en-US" smtClean="0"/>
              <a:pPr/>
              <a:t>‹#›</a:t>
            </a:fld>
            <a:endParaRPr lang="en-US"/>
          </a:p>
        </p:txBody>
      </p:sp>
      <p:sp>
        <p:nvSpPr>
          <p:cNvPr id="5" name="Title 1"/>
          <p:cNvSpPr>
            <a:spLocks noGrp="1"/>
          </p:cNvSpPr>
          <p:nvPr>
            <p:ph type="title"/>
          </p:nvPr>
        </p:nvSpPr>
        <p:spPr>
          <a:xfrm>
            <a:off x="685800" y="1527048"/>
            <a:ext cx="5103970" cy="1597152"/>
          </a:xfrm>
        </p:spPr>
        <p:txBody>
          <a:bodyPr anchor="t" anchorCtr="0">
            <a:noAutofit/>
          </a:bodyPr>
          <a:lstStyle>
            <a:lvl1pPr algn="l">
              <a:defRPr sz="4800" b="0"/>
            </a:lvl1pPr>
          </a:lstStyle>
          <a:p>
            <a:r>
              <a:rPr lang="en-US" dirty="0"/>
              <a:t>Click to edit Master title style</a:t>
            </a:r>
          </a:p>
        </p:txBody>
      </p:sp>
      <p:sp>
        <p:nvSpPr>
          <p:cNvPr id="9" name="Subtitle 2"/>
          <p:cNvSpPr>
            <a:spLocks noGrp="1"/>
          </p:cNvSpPr>
          <p:nvPr>
            <p:ph type="subTitle" idx="1"/>
          </p:nvPr>
        </p:nvSpPr>
        <p:spPr>
          <a:xfrm>
            <a:off x="684212" y="2212848"/>
            <a:ext cx="4343399" cy="28956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um Photo Left Side">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1" y="0"/>
            <a:ext cx="5166360" cy="5605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637212" y="612648"/>
            <a:ext cx="6400800" cy="835152"/>
          </a:xfrm>
        </p:spPr>
        <p:txBody>
          <a:bodyPr/>
          <a:lstStyle>
            <a:lvl1pPr>
              <a:defRPr/>
            </a:lvl1pPr>
          </a:lstStyle>
          <a:p>
            <a:r>
              <a:rPr lang="en-US" dirty="0"/>
              <a:t>Click to edit Master title style</a:t>
            </a:r>
          </a:p>
        </p:txBody>
      </p:sp>
      <p:sp>
        <p:nvSpPr>
          <p:cNvPr id="6" name="Content Placeholder 5"/>
          <p:cNvSpPr>
            <a:spLocks noGrp="1"/>
          </p:cNvSpPr>
          <p:nvPr>
            <p:ph sz="quarter" idx="4"/>
          </p:nvPr>
        </p:nvSpPr>
        <p:spPr>
          <a:xfrm>
            <a:off x="5637212" y="1371600"/>
            <a:ext cx="6400800" cy="3265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B6B8B72A-93B7-4F48-A335-98AF268E92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 Left, Graphic on Right">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10590212" cy="835152"/>
          </a:xfrm>
        </p:spPr>
        <p:txBody>
          <a:bodyPr anchor="t" anchorCtr="0">
            <a:no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685800" y="1371601"/>
            <a:ext cx="5103970" cy="411480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6B8B72A-93B7-4F48-A335-98AF268E92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white backgroun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B8B72A-93B7-4F48-A335-98AF268E9278}" type="slidenum">
              <a:rPr lang="en-US" smtClean="0"/>
              <a:pPr/>
              <a:t>‹#›</a:t>
            </a:fld>
            <a:endParaRPr lang="en-US"/>
          </a:p>
        </p:txBody>
      </p:sp>
      <p:sp>
        <p:nvSpPr>
          <p:cNvPr id="12" name="Picture Placeholder 2"/>
          <p:cNvSpPr>
            <a:spLocks noGrp="1"/>
          </p:cNvSpPr>
          <p:nvPr>
            <p:ph type="pic" idx="1"/>
          </p:nvPr>
        </p:nvSpPr>
        <p:spPr>
          <a:xfrm>
            <a:off x="1" y="0"/>
            <a:ext cx="5166360" cy="5605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5637212" y="4038600"/>
            <a:ext cx="5099462" cy="609600"/>
          </a:xfrm>
        </p:spPr>
        <p:txBody>
          <a:bodyPr>
            <a:noAutofit/>
          </a:bodyPr>
          <a:lstStyle>
            <a:lvl1pPr marL="0" indent="0">
              <a:buNone/>
              <a:defRPr sz="2400" b="0" i="1">
                <a:solidFill>
                  <a:srgbClr val="919191"/>
                </a:solidFill>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5" name="Title 1"/>
          <p:cNvSpPr>
            <a:spLocks noGrp="1"/>
          </p:cNvSpPr>
          <p:nvPr>
            <p:ph type="title"/>
          </p:nvPr>
        </p:nvSpPr>
        <p:spPr>
          <a:xfrm>
            <a:off x="5637212" y="612648"/>
            <a:ext cx="6400800" cy="2667000"/>
          </a:xfrm>
        </p:spPr>
        <p:txBody>
          <a:bodyPr/>
          <a:lstStyle>
            <a:lvl1pPr>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with red backgroun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B8B72A-93B7-4F48-A335-98AF268E9278}" type="slidenum">
              <a:rPr lang="en-US" smtClean="0"/>
              <a:pPr/>
              <a:t>‹#›</a:t>
            </a:fld>
            <a:endParaRPr lang="en-US"/>
          </a:p>
        </p:txBody>
      </p:sp>
      <p:sp>
        <p:nvSpPr>
          <p:cNvPr id="6" name="Rectangle 5"/>
          <p:cNvSpPr/>
          <p:nvPr userDrawn="1"/>
        </p:nvSpPr>
        <p:spPr>
          <a:xfrm>
            <a:off x="0" y="0"/>
            <a:ext cx="12342812" cy="5605272"/>
          </a:xfrm>
          <a:prstGeom prst="rect">
            <a:avLst/>
          </a:prstGeom>
          <a:solidFill>
            <a:srgbClr val="C11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41010"/>
              </a:solidFill>
            </a:endParaRPr>
          </a:p>
        </p:txBody>
      </p:sp>
      <p:sp>
        <p:nvSpPr>
          <p:cNvPr id="7" name="Text Placeholder 3"/>
          <p:cNvSpPr>
            <a:spLocks noGrp="1"/>
          </p:cNvSpPr>
          <p:nvPr>
            <p:ph type="body" sz="half" idx="2"/>
          </p:nvPr>
        </p:nvSpPr>
        <p:spPr>
          <a:xfrm>
            <a:off x="5440680" y="3505200"/>
            <a:ext cx="6292532" cy="609600"/>
          </a:xfrm>
        </p:spPr>
        <p:txBody>
          <a:bodyPr>
            <a:normAutofit/>
          </a:bodyPr>
          <a:lstStyle>
            <a:lvl1pPr marL="0" indent="0" algn="l">
              <a:buNone/>
              <a:defRPr b="0" i="1">
                <a:latin typeface="Calibri"/>
                <a:cs typeface="Calibri"/>
              </a:defRPr>
            </a:lvl1pPr>
          </a:lstStyle>
          <a:p>
            <a:endParaRPr lang="en-US" dirty="0">
              <a:solidFill>
                <a:srgbClr val="FFFFFF"/>
              </a:solidFill>
            </a:endParaRPr>
          </a:p>
        </p:txBody>
      </p:sp>
      <p:sp>
        <p:nvSpPr>
          <p:cNvPr id="8" name="Title 4"/>
          <p:cNvSpPr>
            <a:spLocks noGrp="1"/>
          </p:cNvSpPr>
          <p:nvPr>
            <p:ph type="title"/>
          </p:nvPr>
        </p:nvSpPr>
        <p:spPr>
          <a:xfrm>
            <a:off x="5440680" y="1447800"/>
            <a:ext cx="6629400" cy="2057400"/>
          </a:xfrm>
        </p:spPr>
        <p:txBody>
          <a:bodyPr/>
          <a:lstStyle>
            <a:lvl1pPr>
              <a:defRPr baseline="0"/>
            </a:lvl1pPr>
          </a:lstStyle>
          <a:p>
            <a:pPr marL="169863" indent="-182880"/>
            <a:endParaRPr lang="en-US" dirty="0">
              <a:solidFill>
                <a:schemeClr val="bg1"/>
              </a:solidFill>
            </a:endParaRPr>
          </a:p>
        </p:txBody>
      </p:sp>
      <p:sp>
        <p:nvSpPr>
          <p:cNvPr id="10" name="Picture Placeholder 2"/>
          <p:cNvSpPr>
            <a:spLocks noGrp="1"/>
          </p:cNvSpPr>
          <p:nvPr>
            <p:ph type="pic" idx="1"/>
          </p:nvPr>
        </p:nvSpPr>
        <p:spPr>
          <a:xfrm>
            <a:off x="1" y="0"/>
            <a:ext cx="5166360" cy="5605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88623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No Photo with red backgroun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B8B72A-93B7-4F48-A335-98AF268E9278}" type="slidenum">
              <a:rPr lang="en-US" smtClean="0"/>
              <a:pPr/>
              <a:t>‹#›</a:t>
            </a:fld>
            <a:endParaRPr lang="en-US"/>
          </a:p>
        </p:txBody>
      </p:sp>
      <p:sp>
        <p:nvSpPr>
          <p:cNvPr id="7" name="Text Placeholder 3"/>
          <p:cNvSpPr>
            <a:spLocks noGrp="1"/>
          </p:cNvSpPr>
          <p:nvPr>
            <p:ph type="body" sz="half" idx="2"/>
          </p:nvPr>
        </p:nvSpPr>
        <p:spPr>
          <a:xfrm>
            <a:off x="685800" y="3505200"/>
            <a:ext cx="10971212" cy="609600"/>
          </a:xfrm>
        </p:spPr>
        <p:txBody>
          <a:bodyPr>
            <a:normAutofit/>
          </a:bodyPr>
          <a:lstStyle>
            <a:lvl1pPr marL="0" marR="0" indent="0" algn="l" defTabSz="457200" rtl="0" eaLnBrk="1" fontAlgn="auto" latinLnBrk="0" hangingPunct="1">
              <a:lnSpc>
                <a:spcPct val="100000"/>
              </a:lnSpc>
              <a:spcBef>
                <a:spcPct val="20000"/>
              </a:spcBef>
              <a:spcAft>
                <a:spcPts val="0"/>
              </a:spcAft>
              <a:buClrTx/>
              <a:buSzPct val="85000"/>
              <a:buFontTx/>
              <a:buNone/>
              <a:tabLst/>
              <a:defRPr b="0" i="1">
                <a:solidFill>
                  <a:srgbClr val="919191"/>
                </a:solidFill>
                <a:latin typeface="Calibri"/>
                <a:cs typeface="Calibri"/>
              </a:defRPr>
            </a:lvl1pPr>
          </a:lstStyle>
          <a:p>
            <a:pPr lvl="0"/>
            <a:r>
              <a:rPr lang="en-US" dirty="0"/>
              <a:t>Click to edit Master text styles</a:t>
            </a:r>
          </a:p>
        </p:txBody>
      </p:sp>
      <p:sp>
        <p:nvSpPr>
          <p:cNvPr id="8" name="Title 4"/>
          <p:cNvSpPr>
            <a:spLocks noGrp="1"/>
          </p:cNvSpPr>
          <p:nvPr>
            <p:ph type="title"/>
          </p:nvPr>
        </p:nvSpPr>
        <p:spPr>
          <a:xfrm>
            <a:off x="685800" y="612648"/>
            <a:ext cx="10971212" cy="2743200"/>
          </a:xfrm>
        </p:spPr>
        <p:txBody>
          <a:bodyPr/>
          <a:lstStyle>
            <a:lvl1pPr>
              <a:defRPr baseline="0">
                <a:solidFill>
                  <a:srgbClr val="D41010"/>
                </a:solidFill>
              </a:defRPr>
            </a:lvl1pPr>
          </a:lstStyle>
          <a:p>
            <a:pPr marL="169863" indent="-182880"/>
            <a:r>
              <a:rPr lang="en-US" dirty="0"/>
              <a:t>Click to edit Master title style</a:t>
            </a:r>
            <a:endParaRPr lang="en-US" dirty="0">
              <a:solidFill>
                <a:schemeClr val="bg1"/>
              </a:solidFill>
            </a:endParaRPr>
          </a:p>
        </p:txBody>
      </p:sp>
    </p:spTree>
    <p:extLst>
      <p:ext uri="{BB962C8B-B14F-4D97-AF65-F5344CB8AC3E}">
        <p14:creationId xmlns:p14="http://schemas.microsoft.com/office/powerpoint/2010/main" val="157288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2013" y="685800"/>
            <a:ext cx="7924799" cy="1143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2132013" y="1600203"/>
            <a:ext cx="7924799" cy="365759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09442" y="6035676"/>
            <a:ext cx="2844059" cy="365125"/>
          </a:xfrm>
          <a:prstGeom prst="rect">
            <a:avLst/>
          </a:prstGeom>
        </p:spPr>
        <p:txBody>
          <a:bodyPr vert="horz" lIns="91440" tIns="45720" rIns="91440" bIns="45720" rtlCol="0" anchor="ctr"/>
          <a:lstStyle>
            <a:lvl1pPr algn="l">
              <a:defRPr sz="1200">
                <a:solidFill>
                  <a:srgbClr val="919191"/>
                </a:solidFill>
                <a:latin typeface="Alegreya Sans Medium"/>
                <a:cs typeface="Alegreya Sans Medium"/>
              </a:defRPr>
            </a:lvl1pPr>
          </a:lstStyle>
          <a:p>
            <a:r>
              <a:rPr lang="en-US" dirty="0"/>
              <a:t>page </a:t>
            </a:r>
            <a:fld id="{B6B8B72A-93B7-4F48-A335-98AF268E9278}" type="slidenum">
              <a:rPr lang="en-US" smtClean="0"/>
              <a:pPr/>
              <a:t>‹#›</a:t>
            </a:fld>
            <a:endParaRPr lang="en-US" dirty="0"/>
          </a:p>
        </p:txBody>
      </p:sp>
      <p:cxnSp>
        <p:nvCxnSpPr>
          <p:cNvPr id="9" name="Straight Connector 8"/>
          <p:cNvCxnSpPr/>
          <p:nvPr userDrawn="1"/>
        </p:nvCxnSpPr>
        <p:spPr>
          <a:xfrm>
            <a:off x="0" y="5605272"/>
            <a:ext cx="12188825" cy="1588"/>
          </a:xfrm>
          <a:prstGeom prst="line">
            <a:avLst/>
          </a:prstGeom>
          <a:ln w="6350">
            <a:solidFill>
              <a:srgbClr val="91919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700D1F6-4BC7-8540-A57E-A805487BD957}"/>
              </a:ext>
            </a:extLst>
          </p:cNvPr>
          <p:cNvPicPr>
            <a:picLocks noChangeAspect="1"/>
          </p:cNvPicPr>
          <p:nvPr userDrawn="1"/>
        </p:nvPicPr>
        <p:blipFill>
          <a:blip r:embed="rId11"/>
          <a:stretch>
            <a:fillRect/>
          </a:stretch>
        </p:blipFill>
        <p:spPr>
          <a:xfrm>
            <a:off x="10289687" y="5867400"/>
            <a:ext cx="1138726" cy="7133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3" r:id="rId5"/>
    <p:sldLayoutId id="2147483656" r:id="rId6"/>
    <p:sldLayoutId id="2147483655" r:id="rId7"/>
    <p:sldLayoutId id="2147483662" r:id="rId8"/>
    <p:sldLayoutId id="2147483664" r:id="rId9"/>
  </p:sldLayoutIdLst>
  <p:hf hdr="0" ftr="0" dt="0"/>
  <p:txStyles>
    <p:titleStyle>
      <a:lvl1pPr algn="l" defTabSz="457200" rtl="0" eaLnBrk="1" latinLnBrk="0" hangingPunct="1">
        <a:lnSpc>
          <a:spcPts val="4900"/>
        </a:lnSpc>
        <a:spcBef>
          <a:spcPct val="0"/>
        </a:spcBef>
        <a:buNone/>
        <a:defRPr sz="4800" b="0" i="0" kern="1200" baseline="0">
          <a:solidFill>
            <a:srgbClr val="C11D22"/>
          </a:solidFill>
          <a:latin typeface="Calibri"/>
          <a:ea typeface="+mj-ea"/>
          <a:cs typeface="Alegreya Sans"/>
        </a:defRPr>
      </a:lvl1pPr>
    </p:titleStyle>
    <p:bodyStyle>
      <a:lvl1pPr marL="228600" indent="-228600" algn="l" defTabSz="457200" rtl="0" eaLnBrk="1" latinLnBrk="0" hangingPunct="1">
        <a:spcBef>
          <a:spcPts val="500"/>
        </a:spcBef>
        <a:buSzPct val="85000"/>
        <a:buFont typeface="Arial"/>
        <a:buChar char="•"/>
        <a:defRPr sz="2400" b="0" i="0" kern="1200" baseline="0">
          <a:solidFill>
            <a:schemeClr val="tx1"/>
          </a:solidFill>
          <a:latin typeface="Calibri" panose="020F0502020204030204" pitchFamily="34" charset="0"/>
          <a:ea typeface="+mn-ea"/>
          <a:cs typeface="Alegreya Sans"/>
        </a:defRPr>
      </a:lvl1pPr>
      <a:lvl2pPr marL="742950" indent="-285750" algn="l" defTabSz="457200" rtl="0" eaLnBrk="1" latinLnBrk="0" hangingPunct="1">
        <a:spcBef>
          <a:spcPct val="20000"/>
        </a:spcBef>
        <a:buFont typeface="Arial"/>
        <a:buChar char="–"/>
        <a:defRPr sz="1800" b="0" i="0" kern="1200" baseline="0">
          <a:solidFill>
            <a:schemeClr val="tx1"/>
          </a:solidFill>
          <a:latin typeface="Calibri" panose="020F0502020204030204" pitchFamily="34" charset="0"/>
          <a:ea typeface="+mn-ea"/>
          <a:cs typeface="Alegreya Sans"/>
        </a:defRPr>
      </a:lvl2pPr>
      <a:lvl3pPr marL="1143000" indent="-228600" algn="l" defTabSz="457200" rtl="0" eaLnBrk="1" latinLnBrk="0" hangingPunct="1">
        <a:spcBef>
          <a:spcPct val="20000"/>
        </a:spcBef>
        <a:buFont typeface="Arial"/>
        <a:buChar char="•"/>
        <a:defRPr sz="1800" b="0" i="0" kern="1200" baseline="0">
          <a:solidFill>
            <a:schemeClr val="tx1"/>
          </a:solidFill>
          <a:latin typeface="Calibri" panose="020F0502020204030204" pitchFamily="34" charset="0"/>
          <a:ea typeface="+mn-ea"/>
          <a:cs typeface="Alegreya Sans"/>
        </a:defRPr>
      </a:lvl3pPr>
      <a:lvl4pPr marL="1600200" indent="-228600" algn="l" defTabSz="457200" rtl="0" eaLnBrk="1" latinLnBrk="0" hangingPunct="1">
        <a:spcBef>
          <a:spcPct val="20000"/>
        </a:spcBef>
        <a:buFont typeface="Arial"/>
        <a:buChar char="–"/>
        <a:defRPr sz="1800" b="0" i="0" kern="1200" baseline="0">
          <a:solidFill>
            <a:schemeClr val="tx1"/>
          </a:solidFill>
          <a:latin typeface="Calibri" panose="020F0502020204030204" pitchFamily="34" charset="0"/>
          <a:ea typeface="+mn-ea"/>
          <a:cs typeface="Alegreya Sans"/>
        </a:defRPr>
      </a:lvl4pPr>
      <a:lvl5pPr marL="2057400" indent="-228600" algn="l" defTabSz="457200" rtl="0" eaLnBrk="1" latinLnBrk="0" hangingPunct="1">
        <a:spcBef>
          <a:spcPct val="20000"/>
        </a:spcBef>
        <a:buFont typeface="Arial"/>
        <a:buChar char="»"/>
        <a:defRPr sz="1800" b="0" i="0" kern="1200" baseline="0">
          <a:solidFill>
            <a:schemeClr val="tx1"/>
          </a:solidFill>
          <a:latin typeface="Calibri" panose="020F0502020204030204" pitchFamily="34" charset="0"/>
          <a:ea typeface="+mn-ea"/>
          <a:cs typeface="Alegrey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1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442" y="3810000"/>
            <a:ext cx="7847170" cy="923330"/>
          </a:xfrm>
          <a:prstGeom prst="rect">
            <a:avLst/>
          </a:prstGeom>
          <a:noFill/>
        </p:spPr>
        <p:txBody>
          <a:bodyPr wrap="square" lIns="0" tIns="0" rIns="0" bIns="0" rtlCol="0">
            <a:normAutofit/>
          </a:bodyPr>
          <a:lstStyle/>
          <a:p>
            <a:r>
              <a:rPr lang="en-US" sz="6000" dirty="0">
                <a:solidFill>
                  <a:srgbClr val="C11D22"/>
                </a:solidFill>
              </a:rPr>
              <a:t>Voice of America</a:t>
            </a:r>
          </a:p>
        </p:txBody>
      </p:sp>
      <p:sp>
        <p:nvSpPr>
          <p:cNvPr id="3" name="TextBox 2"/>
          <p:cNvSpPr txBox="1"/>
          <p:nvPr/>
        </p:nvSpPr>
        <p:spPr>
          <a:xfrm>
            <a:off x="684212" y="4696599"/>
            <a:ext cx="5562600" cy="646331"/>
          </a:xfrm>
          <a:prstGeom prst="rect">
            <a:avLst/>
          </a:prstGeom>
          <a:noFill/>
        </p:spPr>
        <p:txBody>
          <a:bodyPr wrap="square" lIns="0" tIns="0" rIns="0" bIns="0" rtlCol="0">
            <a:normAutofit/>
          </a:bodyPr>
          <a:lstStyle/>
          <a:p>
            <a:r>
              <a:rPr lang="en-US" sz="3600" dirty="0">
                <a:solidFill>
                  <a:srgbClr val="768492"/>
                </a:solidFill>
              </a:rPr>
              <a:t>Mission</a:t>
            </a:r>
            <a:r>
              <a:rPr lang="en-US" sz="3600" baseline="0" dirty="0">
                <a:solidFill>
                  <a:srgbClr val="768492"/>
                </a:solidFill>
              </a:rPr>
              <a:t> Brief | 2020</a:t>
            </a:r>
            <a:endParaRPr lang="en-US" sz="3600" dirty="0">
              <a:solidFill>
                <a:srgbClr val="768492"/>
              </a:solidFill>
            </a:endParaRPr>
          </a:p>
        </p:txBody>
      </p:sp>
      <p:sp>
        <p:nvSpPr>
          <p:cNvPr id="4" name="TextBox 3">
            <a:extLst>
              <a:ext uri="{FF2B5EF4-FFF2-40B4-BE49-F238E27FC236}">
                <a16:creationId xmlns:a16="http://schemas.microsoft.com/office/drawing/2014/main" id="{89D1DC82-459C-F44D-86E0-C7C1062E0963}"/>
              </a:ext>
            </a:extLst>
          </p:cNvPr>
          <p:cNvSpPr txBox="1"/>
          <p:nvPr/>
        </p:nvSpPr>
        <p:spPr>
          <a:xfrm>
            <a:off x="8912225" y="6477000"/>
            <a:ext cx="3201987" cy="230832"/>
          </a:xfrm>
          <a:prstGeom prst="rect">
            <a:avLst/>
          </a:prstGeom>
          <a:noFill/>
        </p:spPr>
        <p:txBody>
          <a:bodyPr wrap="square" rtlCol="0">
            <a:spAutoFit/>
          </a:bodyPr>
          <a:lstStyle/>
          <a:p>
            <a:pPr algn="r"/>
            <a:r>
              <a:rPr lang="en-US" sz="900" i="1" dirty="0">
                <a:solidFill>
                  <a:schemeClr val="bg1">
                    <a:lumMod val="85000"/>
                  </a:schemeClr>
                </a:solidFill>
              </a:rPr>
              <a:t>Adriana </a:t>
            </a:r>
            <a:r>
              <a:rPr lang="en-US" sz="900" i="1" dirty="0" err="1">
                <a:solidFill>
                  <a:schemeClr val="bg1">
                    <a:lumMod val="85000"/>
                  </a:schemeClr>
                </a:solidFill>
              </a:rPr>
              <a:t>Núñez</a:t>
            </a:r>
            <a:r>
              <a:rPr lang="en-US" sz="900" i="1" dirty="0">
                <a:solidFill>
                  <a:schemeClr val="bg1">
                    <a:lumMod val="85000"/>
                  </a:schemeClr>
                </a:solidFill>
              </a:rPr>
              <a:t> </a:t>
            </a:r>
            <a:r>
              <a:rPr lang="en-US" sz="900" i="1" dirty="0" err="1">
                <a:solidFill>
                  <a:schemeClr val="bg1">
                    <a:lumMod val="85000"/>
                  </a:schemeClr>
                </a:solidFill>
              </a:rPr>
              <a:t>Rabascall</a:t>
            </a:r>
            <a:r>
              <a:rPr lang="en-US" sz="900" i="1" dirty="0">
                <a:solidFill>
                  <a:schemeClr val="bg1">
                    <a:lumMod val="85000"/>
                  </a:schemeClr>
                </a:solidFill>
              </a:rPr>
              <a:t>, Caracas, Venezuela, May 1, 2019</a:t>
            </a:r>
          </a:p>
        </p:txBody>
      </p:sp>
    </p:spTree>
    <p:extLst>
      <p:ext uri="{BB962C8B-B14F-4D97-AF65-F5344CB8AC3E}">
        <p14:creationId xmlns:p14="http://schemas.microsoft.com/office/powerpoint/2010/main" val="43713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7212" y="1371600"/>
            <a:ext cx="7239000" cy="1066800"/>
          </a:xfrm>
        </p:spPr>
        <p:txBody>
          <a:bodyPr/>
          <a:lstStyle/>
          <a:p>
            <a:r>
              <a:rPr lang="en-US" dirty="0"/>
              <a:t>Risking Their Lives</a:t>
            </a:r>
          </a:p>
        </p:txBody>
      </p:sp>
      <p:sp>
        <p:nvSpPr>
          <p:cNvPr id="4" name="Content Placeholder 3"/>
          <p:cNvSpPr>
            <a:spLocks noGrp="1"/>
          </p:cNvSpPr>
          <p:nvPr>
            <p:ph sz="quarter" idx="4"/>
          </p:nvPr>
        </p:nvSpPr>
        <p:spPr>
          <a:xfrm>
            <a:off x="5637212" y="2148840"/>
            <a:ext cx="6019800" cy="3265488"/>
          </a:xfrm>
        </p:spPr>
        <p:txBody>
          <a:bodyPr/>
          <a:lstStyle/>
          <a:p>
            <a:r>
              <a:rPr lang="en-US" dirty="0">
                <a:latin typeface="Calibri"/>
                <a:cs typeface="Calibri"/>
              </a:rPr>
              <a:t>VOA journalists often report from dangerous areas of the world, covering wars, regional conflicts and natural disasters. </a:t>
            </a:r>
          </a:p>
          <a:p>
            <a:r>
              <a:rPr lang="en-US" dirty="0">
                <a:latin typeface="Calibri"/>
                <a:cs typeface="Calibri"/>
              </a:rPr>
              <a:t>VOA journalists have lost their lives in pursuit of the truth and regularly experience threats and harassment while reporting in authoritarian regimes.</a:t>
            </a:r>
          </a:p>
        </p:txBody>
      </p:sp>
      <p:sp>
        <p:nvSpPr>
          <p:cNvPr id="5" name="Slide Number Placeholder 4"/>
          <p:cNvSpPr>
            <a:spLocks noGrp="1"/>
          </p:cNvSpPr>
          <p:nvPr>
            <p:ph type="sldNum" sz="quarter" idx="12"/>
          </p:nvPr>
        </p:nvSpPr>
        <p:spPr/>
        <p:txBody>
          <a:bodyPr/>
          <a:lstStyle/>
          <a:p>
            <a:fld id="{B6B8B72A-93B7-4F48-A335-98AF268E9278}" type="slidenum">
              <a:rPr lang="en-US" smtClean="0"/>
              <a:pPr/>
              <a:t>10</a:t>
            </a:fld>
            <a:endParaRPr lang="en-US"/>
          </a:p>
        </p:txBody>
      </p:sp>
      <p:pic>
        <p:nvPicPr>
          <p:cNvPr id="13" name="Picture Placeholder 12" descr="A person wearing a hat&#10;&#10;Description automatically generated">
            <a:extLst>
              <a:ext uri="{FF2B5EF4-FFF2-40B4-BE49-F238E27FC236}">
                <a16:creationId xmlns:a16="http://schemas.microsoft.com/office/drawing/2014/main" id="{D4EE2EE1-2E3D-E644-849E-6ECEB8BF2329}"/>
              </a:ext>
            </a:extLst>
          </p:cNvPr>
          <p:cNvPicPr>
            <a:picLocks noGrp="1" noChangeAspect="1"/>
          </p:cNvPicPr>
          <p:nvPr>
            <p:ph type="pic" idx="1"/>
          </p:nvPr>
        </p:nvPicPr>
        <p:blipFill>
          <a:blip r:embed="rId2"/>
          <a:srcRect t="50" b="50"/>
          <a:stretch>
            <a:fillRect/>
          </a:stretch>
        </p:blipFill>
        <p:spPr/>
      </p:pic>
    </p:spTree>
    <p:extLst>
      <p:ext uri="{BB962C8B-B14F-4D97-AF65-F5344CB8AC3E}">
        <p14:creationId xmlns:p14="http://schemas.microsoft.com/office/powerpoint/2010/main" val="395283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Hall of Fame</a:t>
            </a:r>
          </a:p>
        </p:txBody>
      </p:sp>
      <p:sp>
        <p:nvSpPr>
          <p:cNvPr id="8" name="Content Placeholder 7"/>
          <p:cNvSpPr>
            <a:spLocks noGrp="1"/>
          </p:cNvSpPr>
          <p:nvPr>
            <p:ph sz="quarter" idx="4"/>
          </p:nvPr>
        </p:nvSpPr>
        <p:spPr>
          <a:xfrm>
            <a:off x="5637212" y="1371600"/>
            <a:ext cx="6248400" cy="4038600"/>
          </a:xfrm>
        </p:spPr>
        <p:txBody>
          <a:bodyPr/>
          <a:lstStyle/>
          <a:p>
            <a:r>
              <a:rPr lang="en-US" dirty="0">
                <a:latin typeface="Calibri"/>
                <a:cs typeface="Calibri"/>
              </a:rPr>
              <a:t>Willis Conover – </a:t>
            </a:r>
            <a:r>
              <a:rPr lang="en-US" sz="2000" dirty="0">
                <a:latin typeface="Calibri"/>
                <a:cs typeface="Calibri"/>
              </a:rPr>
              <a:t>Credited with introducing jazz to many parts of Eastern Europe through his VOA radio broadcasts.</a:t>
            </a:r>
          </a:p>
          <a:p>
            <a:r>
              <a:rPr lang="en-US" dirty="0">
                <a:latin typeface="Calibri"/>
                <a:cs typeface="Calibri"/>
              </a:rPr>
              <a:t>Leo </a:t>
            </a:r>
            <a:r>
              <a:rPr lang="en-US" dirty="0" err="1">
                <a:latin typeface="Calibri"/>
                <a:cs typeface="Calibri"/>
              </a:rPr>
              <a:t>Sarkisian</a:t>
            </a:r>
            <a:r>
              <a:rPr lang="en-US" dirty="0">
                <a:latin typeface="Calibri"/>
                <a:cs typeface="Calibri"/>
              </a:rPr>
              <a:t> – </a:t>
            </a:r>
            <a:r>
              <a:rPr lang="en-US" sz="2000" dirty="0">
                <a:latin typeface="Calibri"/>
                <a:cs typeface="Calibri"/>
              </a:rPr>
              <a:t>Brought African music to millions through his VOA radio show “Music Time in Africa.”</a:t>
            </a:r>
          </a:p>
          <a:p>
            <a:r>
              <a:rPr lang="en-US" dirty="0">
                <a:latin typeface="Calibri"/>
                <a:cs typeface="Calibri"/>
              </a:rPr>
              <a:t>Edward R. Murrow – </a:t>
            </a:r>
            <a:r>
              <a:rPr lang="en-US" sz="2000" dirty="0">
                <a:latin typeface="Calibri"/>
                <a:cs typeface="Calibri"/>
              </a:rPr>
              <a:t>Led the U.S. Information Agency, the predecessor of USAGM.</a:t>
            </a:r>
          </a:p>
          <a:p>
            <a:r>
              <a:rPr lang="en-US" dirty="0">
                <a:latin typeface="Calibri"/>
                <a:cs typeface="Calibri"/>
              </a:rPr>
              <a:t>Philomena </a:t>
            </a:r>
            <a:r>
              <a:rPr lang="en-US" dirty="0" err="1">
                <a:latin typeface="Calibri"/>
                <a:cs typeface="Calibri"/>
              </a:rPr>
              <a:t>Jurey</a:t>
            </a:r>
            <a:r>
              <a:rPr lang="en-US" dirty="0">
                <a:latin typeface="Calibri"/>
                <a:cs typeface="Calibri"/>
              </a:rPr>
              <a:t> </a:t>
            </a:r>
            <a:r>
              <a:rPr lang="en-US" sz="2000" dirty="0">
                <a:latin typeface="Calibri"/>
                <a:cs typeface="Calibri"/>
              </a:rPr>
              <a:t>– One of the first female White House correspondents, she covered U.S. presidents Nixon, Carter, and Reagan.</a:t>
            </a:r>
          </a:p>
        </p:txBody>
      </p:sp>
      <p:pic>
        <p:nvPicPr>
          <p:cNvPr id="9" name="Picture Placeholder 8" descr="Black and white images of Willis Conover in front of a Voice of America microphone, Leo Sarkisian looking at a publication with four other unnamed men, a portrait of Edward R. Murrow, and Philomena Jurey typing on a portable typewriter while sitting on the ground outside." title="Hall of Fame images"/>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3" name="Slide Number Placeholder 2"/>
          <p:cNvSpPr>
            <a:spLocks noGrp="1"/>
          </p:cNvSpPr>
          <p:nvPr>
            <p:ph type="sldNum" sz="quarter" idx="12"/>
          </p:nvPr>
        </p:nvSpPr>
        <p:spPr/>
        <p:txBody>
          <a:bodyPr/>
          <a:lstStyle/>
          <a:p>
            <a:fld id="{B6B8B72A-93B7-4F48-A335-98AF268E9278}" type="slidenum">
              <a:rPr lang="en-US" smtClean="0"/>
              <a:pPr/>
              <a:t>11</a:t>
            </a:fld>
            <a:endParaRPr lang="en-US"/>
          </a:p>
        </p:txBody>
      </p:sp>
    </p:spTree>
    <p:extLst>
      <p:ext uri="{BB962C8B-B14F-4D97-AF65-F5344CB8AC3E}">
        <p14:creationId xmlns:p14="http://schemas.microsoft.com/office/powerpoint/2010/main" val="188587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7212" y="612648"/>
            <a:ext cx="6400800" cy="835152"/>
          </a:xfrm>
        </p:spPr>
        <p:txBody>
          <a:bodyPr>
            <a:normAutofit/>
          </a:bodyPr>
          <a:lstStyle/>
          <a:p>
            <a:r>
              <a:rPr lang="en-US" dirty="0"/>
              <a:t>Today’s VOA Broadcasters</a:t>
            </a:r>
          </a:p>
        </p:txBody>
      </p:sp>
      <p:sp>
        <p:nvSpPr>
          <p:cNvPr id="4" name="Content Placeholder 3"/>
          <p:cNvSpPr>
            <a:spLocks noGrp="1"/>
          </p:cNvSpPr>
          <p:nvPr>
            <p:ph sz="quarter" idx="4"/>
          </p:nvPr>
        </p:nvSpPr>
        <p:spPr>
          <a:xfrm>
            <a:off x="5637212" y="1371600"/>
            <a:ext cx="6324600" cy="4114800"/>
          </a:xfrm>
          <a:noFill/>
        </p:spPr>
        <p:txBody>
          <a:bodyPr>
            <a:normAutofit fontScale="62500" lnSpcReduction="20000"/>
          </a:bodyPr>
          <a:lstStyle/>
          <a:p>
            <a:pPr marL="0" indent="0">
              <a:lnSpc>
                <a:spcPct val="120000"/>
              </a:lnSpc>
              <a:buNone/>
            </a:pPr>
            <a:r>
              <a:rPr lang="en-US" sz="2880" dirty="0">
                <a:latin typeface="Calibri"/>
                <a:cs typeface="Calibri"/>
              </a:rPr>
              <a:t>Some of today’s VOA broadcasters include:</a:t>
            </a:r>
          </a:p>
          <a:p>
            <a:pPr>
              <a:lnSpc>
                <a:spcPct val="120000"/>
              </a:lnSpc>
            </a:pPr>
            <a:r>
              <a:rPr lang="en-US" sz="2880" dirty="0">
                <a:latin typeface="Calibri"/>
                <a:cs typeface="Calibri"/>
              </a:rPr>
              <a:t>Steve Herman </a:t>
            </a:r>
            <a:r>
              <a:rPr lang="en-US" dirty="0">
                <a:latin typeface="Calibri"/>
                <a:cs typeface="Calibri"/>
              </a:rPr>
              <a:t>– White House bureau chief who spent 26 years reporting from Asia including in Japan, India, South Korea, and Thailand.</a:t>
            </a:r>
          </a:p>
          <a:p>
            <a:pPr>
              <a:lnSpc>
                <a:spcPct val="120000"/>
              </a:lnSpc>
            </a:pPr>
            <a:r>
              <a:rPr lang="en-US" sz="2880" dirty="0" err="1">
                <a:latin typeface="Calibri"/>
                <a:cs typeface="Calibri"/>
              </a:rPr>
              <a:t>Myroslava</a:t>
            </a:r>
            <a:r>
              <a:rPr lang="en-US" sz="2880" dirty="0">
                <a:latin typeface="Calibri"/>
                <a:cs typeface="Calibri"/>
              </a:rPr>
              <a:t> </a:t>
            </a:r>
            <a:r>
              <a:rPr lang="en-US" sz="2880" dirty="0" err="1">
                <a:latin typeface="Calibri"/>
                <a:cs typeface="Calibri"/>
              </a:rPr>
              <a:t>Gongadze</a:t>
            </a:r>
            <a:r>
              <a:rPr lang="en-US" sz="2880" dirty="0">
                <a:latin typeface="Calibri"/>
                <a:cs typeface="Calibri"/>
              </a:rPr>
              <a:t> </a:t>
            </a:r>
            <a:r>
              <a:rPr lang="en-US" dirty="0">
                <a:latin typeface="Calibri"/>
                <a:cs typeface="Calibri"/>
              </a:rPr>
              <a:t>– Chief of VOA’s Ukrainian service, award-winning reporter, named one of 100 most successful women in Ukraine by “New Time” magazine.</a:t>
            </a:r>
          </a:p>
          <a:p>
            <a:pPr>
              <a:lnSpc>
                <a:spcPct val="120000"/>
              </a:lnSpc>
            </a:pPr>
            <a:r>
              <a:rPr lang="en-US" sz="2880" dirty="0" err="1">
                <a:latin typeface="Calibri"/>
                <a:cs typeface="Calibri"/>
              </a:rPr>
              <a:t>Navbahor</a:t>
            </a:r>
            <a:r>
              <a:rPr lang="en-US" sz="2880" dirty="0">
                <a:latin typeface="Calibri"/>
                <a:cs typeface="Calibri"/>
              </a:rPr>
              <a:t> </a:t>
            </a:r>
            <a:r>
              <a:rPr lang="en-US" sz="2880" dirty="0" err="1">
                <a:latin typeface="Calibri"/>
                <a:cs typeface="Calibri"/>
              </a:rPr>
              <a:t>Imamova</a:t>
            </a:r>
            <a:r>
              <a:rPr lang="en-US" dirty="0">
                <a:latin typeface="Calibri"/>
                <a:cs typeface="Calibri"/>
              </a:rPr>
              <a:t> – A leading authority on geopolitics and national development in Central Asia and the only U.S. journalist to receive accreditation from the Republic of Uzbekistan to work as foreign media correspondent inside that country.</a:t>
            </a:r>
          </a:p>
          <a:p>
            <a:pPr>
              <a:lnSpc>
                <a:spcPct val="120000"/>
              </a:lnSpc>
            </a:pPr>
            <a:r>
              <a:rPr lang="en-US" sz="2880" dirty="0">
                <a:latin typeface="Calibri"/>
                <a:cs typeface="Calibri"/>
              </a:rPr>
              <a:t>Roger </a:t>
            </a:r>
            <a:r>
              <a:rPr lang="en-US" sz="2880" dirty="0" err="1">
                <a:latin typeface="Calibri"/>
                <a:cs typeface="Calibri"/>
              </a:rPr>
              <a:t>Muntu</a:t>
            </a:r>
            <a:r>
              <a:rPr lang="en-US" sz="2880" dirty="0">
                <a:latin typeface="Calibri"/>
                <a:cs typeface="Calibri"/>
              </a:rPr>
              <a:t> </a:t>
            </a:r>
            <a:r>
              <a:rPr lang="en-US" dirty="0">
                <a:latin typeface="Calibri"/>
                <a:cs typeface="Calibri"/>
              </a:rPr>
              <a:t>– A well-known radio and television host in francophone Africa. His popular “RM Show” radio program and “</a:t>
            </a:r>
            <a:r>
              <a:rPr lang="en-US" dirty="0" err="1">
                <a:latin typeface="Calibri"/>
                <a:cs typeface="Calibri"/>
              </a:rPr>
              <a:t>Vous</a:t>
            </a:r>
            <a:r>
              <a:rPr lang="en-US" dirty="0">
                <a:latin typeface="Calibri"/>
                <a:cs typeface="Calibri"/>
              </a:rPr>
              <a:t> et Nous” TV program feature music and conversation with some of the region’s most notable personalities.</a:t>
            </a:r>
          </a:p>
        </p:txBody>
      </p:sp>
      <p:pic>
        <p:nvPicPr>
          <p:cNvPr id="8" name="Picture Placeholder 7" descr="Photos of four contemporary VOA broadcasters: Steve Herman looking at camera and speaking into a recorder, Myroslava Gondadze moderating a televised broadcast, a portrait of Navbahor Imamova, and a portrait of Roger Muntu wearing headphones." title="Todays's VOA Broadcasters">
            <a:extLst>
              <a:ext uri="{FF2B5EF4-FFF2-40B4-BE49-F238E27FC236}">
                <a16:creationId xmlns:a16="http://schemas.microsoft.com/office/drawing/2014/main" id="{2B333531-59D1-854A-9A63-8E08301E9AB0}"/>
              </a:ext>
            </a:extLst>
          </p:cNvPr>
          <p:cNvPicPr>
            <a:picLocks noGrp="1" noChangeAspect="1"/>
          </p:cNvPicPr>
          <p:nvPr>
            <p:ph type="pic" idx="1"/>
          </p:nvPr>
        </p:nvPicPr>
        <p:blipFill>
          <a:blip r:embed="rId2"/>
          <a:srcRect t="50" b="50"/>
          <a:stretch>
            <a:fillRect/>
          </a:stretch>
        </p:blipFill>
        <p:spPr>
          <a:xfrm>
            <a:off x="1" y="0"/>
            <a:ext cx="5166360" cy="5605272"/>
          </a:xfrm>
        </p:spPr>
      </p:pic>
      <p:sp>
        <p:nvSpPr>
          <p:cNvPr id="5" name="Slide Number Placeholder 4"/>
          <p:cNvSpPr>
            <a:spLocks noGrp="1"/>
          </p:cNvSpPr>
          <p:nvPr>
            <p:ph type="sldNum" sz="quarter" idx="12"/>
          </p:nvPr>
        </p:nvSpPr>
        <p:spPr>
          <a:xfrm>
            <a:off x="609442" y="6035676"/>
            <a:ext cx="2844059" cy="365125"/>
          </a:xfrm>
        </p:spPr>
        <p:txBody>
          <a:bodyPr/>
          <a:lstStyle/>
          <a:p>
            <a:fld id="{B6B8B72A-93B7-4F48-A335-98AF268E9278}" type="slidenum">
              <a:rPr lang="en-US" smtClean="0"/>
              <a:pPr/>
              <a:t>12</a:t>
            </a:fld>
            <a:endParaRPr lang="en-US"/>
          </a:p>
        </p:txBody>
      </p:sp>
    </p:spTree>
    <p:extLst>
      <p:ext uri="{BB962C8B-B14F-4D97-AF65-F5344CB8AC3E}">
        <p14:creationId xmlns:p14="http://schemas.microsoft.com/office/powerpoint/2010/main" val="228454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7212" y="1391750"/>
            <a:ext cx="6400800" cy="1199050"/>
          </a:xfrm>
        </p:spPr>
        <p:txBody>
          <a:bodyPr>
            <a:normAutofit fontScale="90000"/>
          </a:bodyPr>
          <a:lstStyle/>
          <a:p>
            <a:r>
              <a:rPr lang="en-US" dirty="0"/>
              <a:t>Covering America,</a:t>
            </a:r>
            <a:br>
              <a:rPr lang="en-US" dirty="0"/>
            </a:br>
            <a:r>
              <a:rPr lang="en-US" dirty="0"/>
              <a:t>Broadcasting to the World</a:t>
            </a:r>
          </a:p>
        </p:txBody>
      </p:sp>
      <p:sp>
        <p:nvSpPr>
          <p:cNvPr id="4" name="Content Placeholder 3"/>
          <p:cNvSpPr>
            <a:spLocks noGrp="1"/>
          </p:cNvSpPr>
          <p:nvPr>
            <p:ph sz="quarter" idx="4"/>
          </p:nvPr>
        </p:nvSpPr>
        <p:spPr>
          <a:xfrm>
            <a:off x="5637212" y="2754312"/>
            <a:ext cx="6172200" cy="2808288"/>
          </a:xfrm>
        </p:spPr>
        <p:txBody>
          <a:bodyPr/>
          <a:lstStyle/>
          <a:p>
            <a:pPr marL="0" indent="0">
              <a:buNone/>
            </a:pPr>
            <a:r>
              <a:rPr lang="en-US" dirty="0">
                <a:solidFill>
                  <a:srgbClr val="000000"/>
                </a:solidFill>
                <a:latin typeface="Calibri"/>
                <a:cs typeface="Calibri"/>
              </a:rPr>
              <a:t>Headquartered in Washington, D.C., VOA reporters are at the White House, State Department, Pentagon and the U.S. Congress</a:t>
            </a:r>
            <a:r>
              <a:rPr lang="en-US" dirty="0"/>
              <a:t>, as well as in bureaus around the world.</a:t>
            </a:r>
            <a:endParaRPr lang="en-US" dirty="0">
              <a:solidFill>
                <a:srgbClr val="000000"/>
              </a:solidFill>
              <a:latin typeface="Calibri"/>
              <a:cs typeface="Calibri"/>
            </a:endParaRPr>
          </a:p>
          <a:p>
            <a:pPr marL="0" indent="0">
              <a:spcBef>
                <a:spcPts val="1200"/>
              </a:spcBef>
              <a:buNone/>
            </a:pPr>
            <a:r>
              <a:rPr lang="en-US" dirty="0">
                <a:solidFill>
                  <a:srgbClr val="000000"/>
                </a:solidFill>
                <a:latin typeface="Calibri"/>
                <a:cs typeface="Calibri"/>
              </a:rPr>
              <a:t>VOA has 14 television and 40+ radio studios in the U.S., serving more than 40 language services.</a:t>
            </a:r>
          </a:p>
        </p:txBody>
      </p:sp>
      <p:pic>
        <p:nvPicPr>
          <p:cNvPr id="7" name="Picture Placeholder 6" descr="A photograph showing three people working at their desks in front of a wall of television screens in a broadcast control room." title="Broadcast Control Room"/>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5" name="Slide Number Placeholder 4"/>
          <p:cNvSpPr>
            <a:spLocks noGrp="1"/>
          </p:cNvSpPr>
          <p:nvPr>
            <p:ph type="sldNum" sz="quarter" idx="12"/>
          </p:nvPr>
        </p:nvSpPr>
        <p:spPr/>
        <p:txBody>
          <a:bodyPr/>
          <a:lstStyle/>
          <a:p>
            <a:fld id="{B6B8B72A-93B7-4F48-A335-98AF268E9278}" type="slidenum">
              <a:rPr lang="en-US" smtClean="0"/>
              <a:pPr/>
              <a:t>13</a:t>
            </a:fld>
            <a:endParaRPr lang="en-US"/>
          </a:p>
        </p:txBody>
      </p:sp>
    </p:spTree>
    <p:extLst>
      <p:ext uri="{BB962C8B-B14F-4D97-AF65-F5344CB8AC3E}">
        <p14:creationId xmlns:p14="http://schemas.microsoft.com/office/powerpoint/2010/main" val="100155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Areas of News Coverage</a:t>
            </a:r>
            <a:br>
              <a:rPr lang="en-US" dirty="0"/>
            </a:br>
            <a:br>
              <a:rPr lang="en-US" dirty="0"/>
            </a:br>
            <a:endParaRPr lang="en-US" dirty="0"/>
          </a:p>
        </p:txBody>
      </p:sp>
      <p:sp>
        <p:nvSpPr>
          <p:cNvPr id="3" name="Content Placeholder 2"/>
          <p:cNvSpPr>
            <a:spLocks noGrp="1"/>
          </p:cNvSpPr>
          <p:nvPr>
            <p:ph idx="1"/>
          </p:nvPr>
        </p:nvSpPr>
        <p:spPr>
          <a:xfrm>
            <a:off x="684212" y="1371600"/>
            <a:ext cx="10972800" cy="4114800"/>
          </a:xfrm>
        </p:spPr>
        <p:txBody>
          <a:bodyPr>
            <a:normAutofit fontScale="92500" lnSpcReduction="20000"/>
          </a:bodyPr>
          <a:lstStyle/>
          <a:p>
            <a:pPr>
              <a:lnSpc>
                <a:spcPct val="110000"/>
              </a:lnSpc>
              <a:spcBef>
                <a:spcPts val="400"/>
              </a:spcBef>
            </a:pPr>
            <a:r>
              <a:rPr lang="en-US" b="1" dirty="0">
                <a:latin typeface="Calibri"/>
                <a:cs typeface="Calibri"/>
              </a:rPr>
              <a:t>America’s Story. </a:t>
            </a:r>
            <a:r>
              <a:rPr lang="en-US" dirty="0">
                <a:latin typeface="Calibri"/>
              </a:rPr>
              <a:t>Gives international audiences a look at life in the United States — its people, government, values, and culture.</a:t>
            </a:r>
          </a:p>
          <a:p>
            <a:pPr>
              <a:lnSpc>
                <a:spcPct val="110000"/>
              </a:lnSpc>
              <a:spcBef>
                <a:spcPts val="400"/>
              </a:spcBef>
            </a:pPr>
            <a:r>
              <a:rPr lang="en-US" b="1" dirty="0">
                <a:latin typeface="Calibri"/>
              </a:rPr>
              <a:t>Refugees</a:t>
            </a:r>
            <a:r>
              <a:rPr lang="en-US" dirty="0">
                <a:latin typeface="Calibri"/>
              </a:rPr>
              <a:t>. Content by and for refugees engages and informs communities at risk. </a:t>
            </a:r>
          </a:p>
          <a:p>
            <a:pPr>
              <a:lnSpc>
                <a:spcPct val="110000"/>
              </a:lnSpc>
              <a:spcBef>
                <a:spcPts val="400"/>
              </a:spcBef>
            </a:pPr>
            <a:r>
              <a:rPr lang="en-US" b="1" dirty="0">
                <a:latin typeface="Calibri"/>
                <a:cs typeface="Calibri"/>
              </a:rPr>
              <a:t>Extremism. </a:t>
            </a:r>
            <a:r>
              <a:rPr lang="en-US" dirty="0">
                <a:latin typeface="Calibri"/>
                <a:cs typeface="Calibri"/>
              </a:rPr>
              <a:t>The Extremism </a:t>
            </a:r>
            <a:r>
              <a:rPr lang="en-US" b="1" dirty="0">
                <a:latin typeface="Calibri"/>
                <a:cs typeface="Calibri"/>
              </a:rPr>
              <a:t>Watch Desk</a:t>
            </a:r>
            <a:r>
              <a:rPr lang="en-US" dirty="0">
                <a:latin typeface="Calibri"/>
                <a:cs typeface="Calibri"/>
              </a:rPr>
              <a:t> reports on terrorist activities around the world.</a:t>
            </a:r>
          </a:p>
          <a:p>
            <a:pPr>
              <a:lnSpc>
                <a:spcPct val="110000"/>
              </a:lnSpc>
              <a:spcBef>
                <a:spcPts val="400"/>
              </a:spcBef>
            </a:pPr>
            <a:r>
              <a:rPr lang="en-US" b="1" dirty="0">
                <a:latin typeface="Calibri"/>
                <a:cs typeface="Calibri"/>
              </a:rPr>
              <a:t>Press Freedom.</a:t>
            </a:r>
            <a:r>
              <a:rPr lang="en-US" dirty="0">
                <a:latin typeface="Calibri"/>
                <a:cs typeface="Calibri"/>
              </a:rPr>
              <a:t> Serves as a model of a free press, especially in authoritarian areas such as China, Iran, North Korea and Russia.</a:t>
            </a:r>
          </a:p>
          <a:p>
            <a:pPr>
              <a:lnSpc>
                <a:spcPct val="110000"/>
              </a:lnSpc>
              <a:spcBef>
                <a:spcPts val="400"/>
              </a:spcBef>
            </a:pPr>
            <a:r>
              <a:rPr lang="en-US" b="1" dirty="0">
                <a:latin typeface="Calibri"/>
                <a:cs typeface="Calibri"/>
              </a:rPr>
              <a:t>Science &amp; Technology. </a:t>
            </a:r>
            <a:r>
              <a:rPr lang="en-US" dirty="0">
                <a:latin typeface="Calibri"/>
                <a:cs typeface="Calibri"/>
              </a:rPr>
              <a:t>VOA’s </a:t>
            </a:r>
            <a:r>
              <a:rPr lang="en-US" b="1" dirty="0">
                <a:latin typeface="Calibri"/>
                <a:cs typeface="Calibri"/>
              </a:rPr>
              <a:t>Silicon Valley </a:t>
            </a:r>
            <a:r>
              <a:rPr lang="en-US" dirty="0">
                <a:latin typeface="Calibri"/>
                <a:cs typeface="Calibri"/>
              </a:rPr>
              <a:t>bureau provides in-depth coverage of innovation and entrepreneurship.</a:t>
            </a:r>
          </a:p>
          <a:p>
            <a:pPr>
              <a:lnSpc>
                <a:spcPct val="110000"/>
              </a:lnSpc>
              <a:spcBef>
                <a:spcPts val="400"/>
              </a:spcBef>
            </a:pPr>
            <a:r>
              <a:rPr lang="en-US" b="1" dirty="0">
                <a:latin typeface="Calibri"/>
                <a:cs typeface="Calibri"/>
              </a:rPr>
              <a:t>Women’s Issues. </a:t>
            </a:r>
            <a:r>
              <a:rPr lang="en-US" dirty="0">
                <a:latin typeface="Calibri"/>
                <a:cs typeface="Calibri"/>
              </a:rPr>
              <a:t>Often under-covered by local media, VOA reports on women as equal actors in the global story. </a:t>
            </a:r>
          </a:p>
          <a:p>
            <a:pPr>
              <a:lnSpc>
                <a:spcPct val="110000"/>
              </a:lnSpc>
              <a:spcBef>
                <a:spcPts val="400"/>
              </a:spcBef>
            </a:pPr>
            <a:r>
              <a:rPr lang="en-US" b="1" dirty="0">
                <a:latin typeface="Calibri"/>
                <a:cs typeface="Calibri"/>
              </a:rPr>
              <a:t>Disinformation. </a:t>
            </a:r>
            <a:r>
              <a:rPr lang="en-US" dirty="0" err="1">
                <a:latin typeface="Calibri"/>
                <a:cs typeface="Calibri"/>
              </a:rPr>
              <a:t>Polygraph.info</a:t>
            </a:r>
            <a:r>
              <a:rPr lang="en-US" dirty="0">
                <a:latin typeface="Calibri"/>
                <a:cs typeface="Calibri"/>
              </a:rPr>
              <a:t>, a fact-checking website, identifies false or misleading information, with an emphasis on Russian-Western relations.</a:t>
            </a:r>
          </a:p>
        </p:txBody>
      </p:sp>
      <p:sp>
        <p:nvSpPr>
          <p:cNvPr id="4" name="Slide Number Placeholder 3"/>
          <p:cNvSpPr>
            <a:spLocks noGrp="1"/>
          </p:cNvSpPr>
          <p:nvPr>
            <p:ph type="sldNum" sz="quarter" idx="12"/>
          </p:nvPr>
        </p:nvSpPr>
        <p:spPr/>
        <p:txBody>
          <a:bodyPr/>
          <a:lstStyle/>
          <a:p>
            <a:fld id="{B6B8B72A-93B7-4F48-A335-98AF268E9278}" type="slidenum">
              <a:rPr lang="en-US" smtClean="0"/>
              <a:pPr/>
              <a:t>14</a:t>
            </a:fld>
            <a:endParaRPr lang="en-US"/>
          </a:p>
        </p:txBody>
      </p:sp>
    </p:spTree>
    <p:extLst>
      <p:ext uri="{BB962C8B-B14F-4D97-AF65-F5344CB8AC3E}">
        <p14:creationId xmlns:p14="http://schemas.microsoft.com/office/powerpoint/2010/main" val="15158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138C0B-E60F-A44C-8914-43DC2C02137D}"/>
              </a:ext>
            </a:extLst>
          </p:cNvPr>
          <p:cNvSpPr>
            <a:spLocks noGrp="1"/>
          </p:cNvSpPr>
          <p:nvPr>
            <p:ph type="pic" idx="1"/>
          </p:nvPr>
        </p:nvSpPr>
        <p:spPr/>
      </p:sp>
      <p:sp>
        <p:nvSpPr>
          <p:cNvPr id="3" name="Title 2">
            <a:extLst>
              <a:ext uri="{FF2B5EF4-FFF2-40B4-BE49-F238E27FC236}">
                <a16:creationId xmlns:a16="http://schemas.microsoft.com/office/drawing/2014/main" id="{5B4C7950-2363-0347-8255-7BB806619D60}"/>
              </a:ext>
            </a:extLst>
          </p:cNvPr>
          <p:cNvSpPr>
            <a:spLocks noGrp="1"/>
          </p:cNvSpPr>
          <p:nvPr>
            <p:ph type="title"/>
          </p:nvPr>
        </p:nvSpPr>
        <p:spPr>
          <a:xfrm>
            <a:off x="5637212" y="612648"/>
            <a:ext cx="6551612" cy="835152"/>
          </a:xfrm>
        </p:spPr>
        <p:txBody>
          <a:bodyPr>
            <a:normAutofit/>
          </a:bodyPr>
          <a:lstStyle/>
          <a:p>
            <a:r>
              <a:rPr lang="en-US" sz="4300" dirty="0"/>
              <a:t>VOA – RFE/RL Joint Ventures</a:t>
            </a:r>
          </a:p>
        </p:txBody>
      </p:sp>
      <p:sp>
        <p:nvSpPr>
          <p:cNvPr id="4" name="Content Placeholder 3">
            <a:extLst>
              <a:ext uri="{FF2B5EF4-FFF2-40B4-BE49-F238E27FC236}">
                <a16:creationId xmlns:a16="http://schemas.microsoft.com/office/drawing/2014/main" id="{A24F74CE-FB8D-F74A-A516-BE815326CD7A}"/>
              </a:ext>
            </a:extLst>
          </p:cNvPr>
          <p:cNvSpPr>
            <a:spLocks noGrp="1"/>
          </p:cNvSpPr>
          <p:nvPr>
            <p:ph sz="quarter" idx="4"/>
          </p:nvPr>
        </p:nvSpPr>
        <p:spPr>
          <a:xfrm>
            <a:off x="5637212" y="1371600"/>
            <a:ext cx="6324600" cy="4114800"/>
          </a:xfrm>
        </p:spPr>
        <p:txBody>
          <a:bodyPr>
            <a:normAutofit/>
          </a:bodyPr>
          <a:lstStyle/>
          <a:p>
            <a:pPr>
              <a:lnSpc>
                <a:spcPct val="110000"/>
              </a:lnSpc>
              <a:spcBef>
                <a:spcPts val="400"/>
              </a:spcBef>
            </a:pPr>
            <a:r>
              <a:rPr lang="en-US" sz="2200" b="1" dirty="0">
                <a:latin typeface="Calibri"/>
                <a:cs typeface="Calibri"/>
              </a:rPr>
              <a:t>VOA 365: </a:t>
            </a:r>
            <a:r>
              <a:rPr lang="en-US" sz="2200" dirty="0">
                <a:latin typeface="Calibri"/>
                <a:cs typeface="Calibri"/>
              </a:rPr>
              <a:t>This global cross-platform effort by VOA &amp; RFE/RL is the re-launch of programming confronting the Iranian regime’s disinformation efforts, with Persian-language programs inside Iran and to the global diaspora. </a:t>
            </a:r>
            <a:endParaRPr lang="en-US" sz="2200" b="1" dirty="0">
              <a:latin typeface="Calibri"/>
              <a:cs typeface="Calibri"/>
            </a:endParaRPr>
          </a:p>
          <a:p>
            <a:pPr>
              <a:lnSpc>
                <a:spcPct val="110000"/>
              </a:lnSpc>
              <a:spcBef>
                <a:spcPts val="400"/>
              </a:spcBef>
            </a:pPr>
            <a:r>
              <a:rPr lang="en-US" sz="2200" b="1" dirty="0">
                <a:latin typeface="Calibri"/>
                <a:cs typeface="Calibri"/>
              </a:rPr>
              <a:t>Current Time TV: </a:t>
            </a:r>
            <a:r>
              <a:rPr lang="en-US" sz="2200" dirty="0">
                <a:latin typeface="Calibri"/>
                <a:cs typeface="Calibri"/>
              </a:rPr>
              <a:t>The 24/7 Russian-language TV &amp; digital network by RFE/RL &amp; VOA provides a trustworthy alternative to Kremlin-controlled media in 26 countries throughout Europe and Eurasia.</a:t>
            </a:r>
          </a:p>
        </p:txBody>
      </p:sp>
      <p:sp>
        <p:nvSpPr>
          <p:cNvPr id="5" name="Slide Number Placeholder 4">
            <a:extLst>
              <a:ext uri="{FF2B5EF4-FFF2-40B4-BE49-F238E27FC236}">
                <a16:creationId xmlns:a16="http://schemas.microsoft.com/office/drawing/2014/main" id="{E8C2A5A4-0668-E746-A8CD-E0D58E2B99C2}"/>
              </a:ext>
            </a:extLst>
          </p:cNvPr>
          <p:cNvSpPr>
            <a:spLocks noGrp="1"/>
          </p:cNvSpPr>
          <p:nvPr>
            <p:ph type="sldNum" sz="quarter" idx="12"/>
          </p:nvPr>
        </p:nvSpPr>
        <p:spPr/>
        <p:txBody>
          <a:bodyPr/>
          <a:lstStyle/>
          <a:p>
            <a:fld id="{B6B8B72A-93B7-4F48-A335-98AF268E9278}" type="slidenum">
              <a:rPr lang="en-US" smtClean="0"/>
              <a:pPr/>
              <a:t>15</a:t>
            </a:fld>
            <a:endParaRPr lang="en-US"/>
          </a:p>
        </p:txBody>
      </p:sp>
      <p:pic>
        <p:nvPicPr>
          <p:cNvPr id="12" name="Picture 11" descr="A picture containing person, man, child, young&#10;&#10;Description automatically generated">
            <a:extLst>
              <a:ext uri="{FF2B5EF4-FFF2-40B4-BE49-F238E27FC236}">
                <a16:creationId xmlns:a16="http://schemas.microsoft.com/office/drawing/2014/main" id="{B9F7CFC3-90AC-FE42-8A9A-FAC3440DA949}"/>
              </a:ext>
            </a:extLst>
          </p:cNvPr>
          <p:cNvPicPr>
            <a:picLocks noChangeAspect="1"/>
          </p:cNvPicPr>
          <p:nvPr/>
        </p:nvPicPr>
        <p:blipFill>
          <a:blip r:embed="rId3"/>
          <a:stretch>
            <a:fillRect/>
          </a:stretch>
        </p:blipFill>
        <p:spPr>
          <a:xfrm>
            <a:off x="0" y="0"/>
            <a:ext cx="5156200" cy="5600700"/>
          </a:xfrm>
          <a:prstGeom prst="rect">
            <a:avLst/>
          </a:prstGeom>
        </p:spPr>
      </p:pic>
    </p:spTree>
    <p:extLst>
      <p:ext uri="{BB962C8B-B14F-4D97-AF65-F5344CB8AC3E}">
        <p14:creationId xmlns:p14="http://schemas.microsoft.com/office/powerpoint/2010/main" val="59424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9753600" cy="758953"/>
          </a:xfrm>
        </p:spPr>
        <p:txBody>
          <a:bodyPr>
            <a:normAutofit/>
          </a:bodyPr>
          <a:lstStyle/>
          <a:p>
            <a:r>
              <a:rPr lang="en-US" dirty="0"/>
              <a:t>Worldwide Presence</a:t>
            </a:r>
          </a:p>
        </p:txBody>
      </p:sp>
      <p:sp>
        <p:nvSpPr>
          <p:cNvPr id="3" name="Text Placeholder 2"/>
          <p:cNvSpPr>
            <a:spLocks noGrp="1"/>
          </p:cNvSpPr>
          <p:nvPr>
            <p:ph type="body" sz="half" idx="2"/>
          </p:nvPr>
        </p:nvSpPr>
        <p:spPr>
          <a:xfrm>
            <a:off x="685800" y="1371601"/>
            <a:ext cx="4799012" cy="4191000"/>
          </a:xfrm>
        </p:spPr>
        <p:txBody>
          <a:bodyPr>
            <a:normAutofit/>
          </a:bodyPr>
          <a:lstStyle/>
          <a:p>
            <a:r>
              <a:rPr lang="en-US" dirty="0">
                <a:latin typeface="Calibri"/>
                <a:cs typeface="Calibri"/>
              </a:rPr>
              <a:t>VOA has a vast network of correspondents and freelancers around the globe who report in multiple languages. </a:t>
            </a:r>
          </a:p>
          <a:p>
            <a:r>
              <a:rPr lang="en-US" dirty="0">
                <a:latin typeface="Calibri"/>
                <a:cs typeface="Calibri"/>
              </a:rPr>
              <a:t>VOA has bureaus and reporters in: </a:t>
            </a:r>
          </a:p>
          <a:p>
            <a:pPr marL="571500" indent="-342900">
              <a:spcBef>
                <a:spcPts val="300"/>
              </a:spcBef>
              <a:buSzPct val="50000"/>
              <a:buFont typeface="Arial"/>
              <a:buChar char="•"/>
            </a:pPr>
            <a:r>
              <a:rPr lang="en-US" dirty="0">
                <a:latin typeface="Calibri"/>
                <a:cs typeface="Calibri"/>
              </a:rPr>
              <a:t>Africa</a:t>
            </a:r>
          </a:p>
          <a:p>
            <a:pPr marL="571500" indent="-342900">
              <a:spcBef>
                <a:spcPts val="300"/>
              </a:spcBef>
              <a:buSzPct val="50000"/>
              <a:buFont typeface="Arial"/>
              <a:buChar char="•"/>
            </a:pPr>
            <a:r>
              <a:rPr lang="en-US" dirty="0">
                <a:latin typeface="Calibri"/>
                <a:cs typeface="Calibri"/>
              </a:rPr>
              <a:t>Asia</a:t>
            </a:r>
          </a:p>
          <a:p>
            <a:pPr marL="571500" indent="-342900">
              <a:spcBef>
                <a:spcPts val="300"/>
              </a:spcBef>
              <a:buSzPct val="50000"/>
              <a:buFont typeface="Arial"/>
              <a:buChar char="•"/>
            </a:pPr>
            <a:r>
              <a:rPr lang="en-US" dirty="0">
                <a:latin typeface="Calibri"/>
                <a:cs typeface="Calibri"/>
              </a:rPr>
              <a:t>Europe</a:t>
            </a:r>
          </a:p>
          <a:p>
            <a:pPr marL="571500" indent="-342900">
              <a:spcBef>
                <a:spcPts val="300"/>
              </a:spcBef>
              <a:buSzPct val="50000"/>
              <a:buFont typeface="Arial"/>
              <a:buChar char="•"/>
            </a:pPr>
            <a:r>
              <a:rPr lang="en-US" dirty="0">
                <a:latin typeface="Calibri"/>
                <a:cs typeface="Calibri"/>
              </a:rPr>
              <a:t>Latin America</a:t>
            </a:r>
          </a:p>
          <a:p>
            <a:pPr marL="571500" indent="-342900">
              <a:spcBef>
                <a:spcPts val="300"/>
              </a:spcBef>
              <a:buSzPct val="50000"/>
              <a:buFont typeface="Arial"/>
              <a:buChar char="•"/>
            </a:pPr>
            <a:r>
              <a:rPr lang="en-US" dirty="0">
                <a:latin typeface="Calibri"/>
                <a:cs typeface="Calibri"/>
              </a:rPr>
              <a:t>United States</a:t>
            </a:r>
          </a:p>
          <a:p>
            <a:pPr marL="228600">
              <a:buSzPct val="50000"/>
            </a:pPr>
            <a:endParaRPr lang="en-US" dirty="0">
              <a:latin typeface="Calibri"/>
              <a:cs typeface="Calibri"/>
            </a:endParaRPr>
          </a:p>
        </p:txBody>
      </p:sp>
      <p:pic>
        <p:nvPicPr>
          <p:cNvPr id="6" name="Picture 5" descr="A global map showing Voice of America's many bureaus and reporters in Africa, Asia, Europe, Latin America and the United States." title="Bureaus and Reporters Map">
            <a:extLst>
              <a:ext uri="{FF2B5EF4-FFF2-40B4-BE49-F238E27FC236}">
                <a16:creationId xmlns:a16="http://schemas.microsoft.com/office/drawing/2014/main" id="{C0A9BE74-F003-9B4F-B113-973C929AF5D7}"/>
              </a:ext>
            </a:extLst>
          </p:cNvPr>
          <p:cNvPicPr>
            <a:picLocks noChangeAspect="1"/>
          </p:cNvPicPr>
          <p:nvPr/>
        </p:nvPicPr>
        <p:blipFill>
          <a:blip r:embed="rId2"/>
          <a:stretch>
            <a:fillRect/>
          </a:stretch>
        </p:blipFill>
        <p:spPr>
          <a:xfrm>
            <a:off x="5789612" y="1395413"/>
            <a:ext cx="6400800" cy="3778250"/>
          </a:xfrm>
          <a:prstGeom prst="rect">
            <a:avLst/>
          </a:prstGeom>
        </p:spPr>
      </p:pic>
      <p:sp>
        <p:nvSpPr>
          <p:cNvPr id="4" name="Slide Number Placeholder 3"/>
          <p:cNvSpPr>
            <a:spLocks noGrp="1"/>
          </p:cNvSpPr>
          <p:nvPr>
            <p:ph type="sldNum" sz="quarter" idx="12"/>
          </p:nvPr>
        </p:nvSpPr>
        <p:spPr/>
        <p:txBody>
          <a:bodyPr/>
          <a:lstStyle/>
          <a:p>
            <a:fld id="{B6B8B72A-93B7-4F48-A335-98AF268E9278}" type="slidenum">
              <a:rPr lang="en-US" smtClean="0"/>
              <a:pPr/>
              <a:t>16</a:t>
            </a:fld>
            <a:endParaRPr lang="en-US" dirty="0"/>
          </a:p>
        </p:txBody>
      </p:sp>
    </p:spTree>
    <p:extLst>
      <p:ext uri="{BB962C8B-B14F-4D97-AF65-F5344CB8AC3E}">
        <p14:creationId xmlns:p14="http://schemas.microsoft.com/office/powerpoint/2010/main" val="111939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rld map showing locations of VOA affiliates&#10;">
            <a:extLst>
              <a:ext uri="{FF2B5EF4-FFF2-40B4-BE49-F238E27FC236}">
                <a16:creationId xmlns:a16="http://schemas.microsoft.com/office/drawing/2014/main" id="{58910505-993A-DA47-8329-C69C20226685}"/>
              </a:ext>
            </a:extLst>
          </p:cNvPr>
          <p:cNvPicPr>
            <a:picLocks noChangeAspect="1"/>
          </p:cNvPicPr>
          <p:nvPr/>
        </p:nvPicPr>
        <p:blipFill>
          <a:blip r:embed="rId2"/>
          <a:stretch>
            <a:fillRect/>
          </a:stretch>
        </p:blipFill>
        <p:spPr>
          <a:xfrm>
            <a:off x="0" y="0"/>
            <a:ext cx="12188825" cy="5599241"/>
          </a:xfrm>
          <a:prstGeom prst="rect">
            <a:avLst/>
          </a:prstGeom>
        </p:spPr>
      </p:pic>
      <p:sp>
        <p:nvSpPr>
          <p:cNvPr id="2" name="Title 1"/>
          <p:cNvSpPr>
            <a:spLocks noGrp="1"/>
          </p:cNvSpPr>
          <p:nvPr>
            <p:ph type="title"/>
          </p:nvPr>
        </p:nvSpPr>
        <p:spPr>
          <a:xfrm>
            <a:off x="685800" y="612648"/>
            <a:ext cx="5027612" cy="1368552"/>
          </a:xfrm>
        </p:spPr>
        <p:txBody>
          <a:bodyPr>
            <a:normAutofit/>
          </a:bodyPr>
          <a:lstStyle/>
          <a:p>
            <a:r>
              <a:rPr lang="en-US" dirty="0">
                <a:solidFill>
                  <a:srgbClr val="C11D22"/>
                </a:solidFill>
              </a:rPr>
              <a:t>VOA Works with Local Broadcasters</a:t>
            </a:r>
          </a:p>
        </p:txBody>
      </p:sp>
      <p:sp>
        <p:nvSpPr>
          <p:cNvPr id="3" name="Text Placeholder 2"/>
          <p:cNvSpPr>
            <a:spLocks noGrp="1"/>
          </p:cNvSpPr>
          <p:nvPr>
            <p:ph type="body" sz="half" idx="2"/>
          </p:nvPr>
        </p:nvSpPr>
        <p:spPr>
          <a:xfrm>
            <a:off x="685800" y="3086165"/>
            <a:ext cx="1827212" cy="2400235"/>
          </a:xfrm>
        </p:spPr>
        <p:txBody>
          <a:bodyPr/>
          <a:lstStyle/>
          <a:p>
            <a:r>
              <a:rPr lang="en-US" dirty="0">
                <a:solidFill>
                  <a:srgbClr val="000000"/>
                </a:solidFill>
                <a:latin typeface="Calibri"/>
                <a:cs typeface="Calibri"/>
              </a:rPr>
              <a:t>A network of more than 3,000 affiliate stations broadcasts VOA content. </a:t>
            </a:r>
          </a:p>
          <a:p>
            <a:endParaRPr lang="en-US" dirty="0">
              <a:latin typeface="Calibri"/>
              <a:cs typeface="Calibri"/>
            </a:endParaRPr>
          </a:p>
        </p:txBody>
      </p:sp>
      <p:sp>
        <p:nvSpPr>
          <p:cNvPr id="4" name="Slide Number Placeholder 3"/>
          <p:cNvSpPr>
            <a:spLocks noGrp="1"/>
          </p:cNvSpPr>
          <p:nvPr>
            <p:ph type="sldNum" sz="quarter" idx="12"/>
          </p:nvPr>
        </p:nvSpPr>
        <p:spPr/>
        <p:txBody>
          <a:bodyPr/>
          <a:lstStyle/>
          <a:p>
            <a:fld id="{B6B8B72A-93B7-4F48-A335-98AF268E9278}" type="slidenum">
              <a:rPr lang="en-US" smtClean="0"/>
              <a:pPr/>
              <a:t>17</a:t>
            </a:fld>
            <a:endParaRPr lang="en-US"/>
          </a:p>
        </p:txBody>
      </p:sp>
    </p:spTree>
    <p:extLst>
      <p:ext uri="{BB962C8B-B14F-4D97-AF65-F5344CB8AC3E}">
        <p14:creationId xmlns:p14="http://schemas.microsoft.com/office/powerpoint/2010/main" val="238546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11123612" cy="682752"/>
          </a:xfrm>
        </p:spPr>
        <p:txBody>
          <a:bodyPr/>
          <a:lstStyle/>
          <a:p>
            <a:r>
              <a:rPr lang="en-US" dirty="0"/>
              <a:t>VOA Weekly Audiences 2014-2019</a:t>
            </a:r>
          </a:p>
        </p:txBody>
      </p:sp>
      <p:sp>
        <p:nvSpPr>
          <p:cNvPr id="3" name="Text Placeholder 2"/>
          <p:cNvSpPr>
            <a:spLocks noGrp="1"/>
          </p:cNvSpPr>
          <p:nvPr>
            <p:ph type="body" sz="half" idx="2"/>
          </p:nvPr>
        </p:nvSpPr>
        <p:spPr>
          <a:xfrm>
            <a:off x="762000" y="1219201"/>
            <a:ext cx="5256212" cy="457199"/>
          </a:xfrm>
        </p:spPr>
        <p:txBody>
          <a:bodyPr/>
          <a:lstStyle/>
          <a:p>
            <a:r>
              <a:rPr lang="en-US" dirty="0">
                <a:solidFill>
                  <a:srgbClr val="919191"/>
                </a:solidFill>
              </a:rPr>
              <a:t>(in millions)</a:t>
            </a:r>
          </a:p>
        </p:txBody>
      </p:sp>
      <p:sp>
        <p:nvSpPr>
          <p:cNvPr id="4" name="Slide Number Placeholder 3"/>
          <p:cNvSpPr>
            <a:spLocks noGrp="1"/>
          </p:cNvSpPr>
          <p:nvPr>
            <p:ph type="sldNum" sz="quarter" idx="12"/>
          </p:nvPr>
        </p:nvSpPr>
        <p:spPr/>
        <p:txBody>
          <a:bodyPr/>
          <a:lstStyle/>
          <a:p>
            <a:fld id="{B6B8B72A-93B7-4F48-A335-98AF268E9278}" type="slidenum">
              <a:rPr lang="en-US" smtClean="0"/>
              <a:pPr/>
              <a:t>18</a:t>
            </a:fld>
            <a:endParaRPr lang="en-US"/>
          </a:p>
        </p:txBody>
      </p:sp>
      <p:pic>
        <p:nvPicPr>
          <p:cNvPr id="6" name="Picture 5">
            <a:extLst>
              <a:ext uri="{FF2B5EF4-FFF2-40B4-BE49-F238E27FC236}">
                <a16:creationId xmlns:a16="http://schemas.microsoft.com/office/drawing/2014/main" id="{BCE51481-3E9D-0844-ADEB-D9FA8C245AD0}"/>
              </a:ext>
            </a:extLst>
          </p:cNvPr>
          <p:cNvPicPr>
            <a:picLocks noChangeAspect="1"/>
          </p:cNvPicPr>
          <p:nvPr/>
        </p:nvPicPr>
        <p:blipFill>
          <a:blip r:embed="rId3"/>
          <a:stretch>
            <a:fillRect/>
          </a:stretch>
        </p:blipFill>
        <p:spPr>
          <a:xfrm>
            <a:off x="1664208" y="1600200"/>
            <a:ext cx="8722995" cy="3933190"/>
          </a:xfrm>
          <a:prstGeom prst="rect">
            <a:avLst/>
          </a:prstGeom>
        </p:spPr>
      </p:pic>
    </p:spTree>
    <p:extLst>
      <p:ext uri="{BB962C8B-B14F-4D97-AF65-F5344CB8AC3E}">
        <p14:creationId xmlns:p14="http://schemas.microsoft.com/office/powerpoint/2010/main" val="153574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11497819" cy="835152"/>
          </a:xfrm>
        </p:spPr>
        <p:txBody>
          <a:bodyPr/>
          <a:lstStyle/>
          <a:p>
            <a:r>
              <a:rPr lang="en-US" sz="4700" dirty="0"/>
              <a:t>83% of Surveyed Global Audiences Trust VOA</a:t>
            </a:r>
            <a:r>
              <a:rPr lang="en-US" sz="4200" baseline="30000" dirty="0"/>
              <a:t>*</a:t>
            </a:r>
          </a:p>
        </p:txBody>
      </p:sp>
      <p:graphicFrame>
        <p:nvGraphicFramePr>
          <p:cNvPr id="10" name="Table 9"/>
          <p:cNvGraphicFramePr>
            <a:graphicFrameLocks noGrp="1"/>
          </p:cNvGraphicFramePr>
          <p:nvPr>
            <p:extLst>
              <p:ext uri="{D42A27DB-BD31-4B8C-83A1-F6EECF244321}">
                <p14:modId xmlns:p14="http://schemas.microsoft.com/office/powerpoint/2010/main" val="4180795867"/>
              </p:ext>
            </p:extLst>
          </p:nvPr>
        </p:nvGraphicFramePr>
        <p:xfrm>
          <a:off x="760412" y="2017747"/>
          <a:ext cx="5638800" cy="2630453"/>
        </p:xfrm>
        <a:graphic>
          <a:graphicData uri="http://schemas.openxmlformats.org/drawingml/2006/table">
            <a:tbl>
              <a:tblPr bandCol="1">
                <a:tableStyleId>{5C22544A-7EE6-4342-B048-85BDC9FD1C3A}</a:tableStyleId>
              </a:tblPr>
              <a:tblGrid>
                <a:gridCol w="1752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75779">
                <a:tc>
                  <a:txBody>
                    <a:bodyPr/>
                    <a:lstStyle/>
                    <a:p>
                      <a:r>
                        <a:rPr lang="en-US" dirty="0">
                          <a:latin typeface="+mn-lt"/>
                          <a:cs typeface="Calibri"/>
                        </a:rPr>
                        <a:t>Afghanistan</a:t>
                      </a:r>
                      <a:endParaRPr lang="en-US" dirty="0"/>
                    </a:p>
                  </a:txBody>
                  <a:tcPr>
                    <a:solidFill>
                      <a:srgbClr val="919191">
                        <a:alpha val="30000"/>
                      </a:srgbClr>
                    </a:solidFill>
                  </a:tcPr>
                </a:tc>
                <a:tc>
                  <a:txBody>
                    <a:bodyPr/>
                    <a:lstStyle/>
                    <a:p>
                      <a:r>
                        <a:rPr lang="en-US" dirty="0">
                          <a:latin typeface="+mn-lt"/>
                          <a:cs typeface="Calibri"/>
                        </a:rPr>
                        <a:t>79%</a:t>
                      </a:r>
                      <a:endParaRPr lang="en-US" dirty="0"/>
                    </a:p>
                  </a:txBody>
                  <a:tcPr>
                    <a:solidFill>
                      <a:srgbClr val="919191">
                        <a:alpha val="10000"/>
                      </a:srgbClr>
                    </a:solidFill>
                  </a:tcPr>
                </a:tc>
                <a:tc>
                  <a:txBody>
                    <a:bodyPr/>
                    <a:lstStyle/>
                    <a:p>
                      <a:pPr lvl="0">
                        <a:buNone/>
                      </a:pPr>
                      <a:r>
                        <a:rPr lang="en-US" dirty="0">
                          <a:latin typeface="+mn-lt"/>
                          <a:cs typeface="Calibri"/>
                        </a:rPr>
                        <a:t>Kenya</a:t>
                      </a:r>
                      <a:endParaRPr lang="en-US"/>
                    </a:p>
                  </a:txBody>
                  <a:tcPr>
                    <a:solidFill>
                      <a:srgbClr val="919191">
                        <a:alpha val="30000"/>
                      </a:srgbClr>
                    </a:solidFill>
                  </a:tcPr>
                </a:tc>
                <a:tc>
                  <a:txBody>
                    <a:bodyPr/>
                    <a:lstStyle/>
                    <a:p>
                      <a:pPr lvl="0">
                        <a:buNone/>
                      </a:pPr>
                      <a:r>
                        <a:rPr lang="en-US" dirty="0">
                          <a:latin typeface="+mn-lt"/>
                          <a:cs typeface="Calibri"/>
                        </a:rPr>
                        <a:t>85%</a:t>
                      </a:r>
                      <a:endParaRPr lang="en-US" dirty="0"/>
                    </a:p>
                  </a:txBody>
                  <a:tcPr>
                    <a:solidFill>
                      <a:srgbClr val="919191">
                        <a:alpha val="10000"/>
                      </a:srgbClr>
                    </a:solidFill>
                  </a:tcPr>
                </a:tc>
                <a:extLst>
                  <a:ext uri="{0D108BD9-81ED-4DB2-BD59-A6C34878D82A}">
                    <a16:rowId xmlns:a16="http://schemas.microsoft.com/office/drawing/2014/main" val="10000"/>
                  </a:ext>
                </a:extLst>
              </a:tr>
              <a:tr h="375779">
                <a:tc>
                  <a:txBody>
                    <a:bodyPr/>
                    <a:lstStyle/>
                    <a:p>
                      <a:r>
                        <a:rPr lang="en-US" dirty="0">
                          <a:latin typeface="+mn-lt"/>
                          <a:cs typeface="Calibri"/>
                        </a:rPr>
                        <a:t>China</a:t>
                      </a:r>
                      <a:endParaRPr lang="en-US" dirty="0"/>
                    </a:p>
                  </a:txBody>
                  <a:tcPr>
                    <a:solidFill>
                      <a:srgbClr val="919191">
                        <a:alpha val="3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89%</a:t>
                      </a:r>
                    </a:p>
                  </a:txBody>
                  <a:tcPr>
                    <a:solidFill>
                      <a:srgbClr val="919191">
                        <a:alpha val="10000"/>
                      </a:srgbClr>
                    </a:solidFill>
                  </a:tcPr>
                </a:tc>
                <a:tc>
                  <a:txBody>
                    <a:bodyPr/>
                    <a:lstStyle/>
                    <a:p>
                      <a:r>
                        <a:rPr lang="en-US" dirty="0">
                          <a:latin typeface="+mn-lt"/>
                          <a:cs typeface="Calibri"/>
                        </a:rPr>
                        <a:t>Nigeria</a:t>
                      </a:r>
                      <a:endParaRPr lang="en-US" dirty="0"/>
                    </a:p>
                  </a:txBody>
                  <a:tcPr>
                    <a:solidFill>
                      <a:srgbClr val="919191">
                        <a:alpha val="30000"/>
                      </a:srgbClr>
                    </a:solidFill>
                  </a:tcPr>
                </a:tc>
                <a:tc>
                  <a:txBody>
                    <a:bodyPr/>
                    <a:lstStyle/>
                    <a:p>
                      <a:r>
                        <a:rPr lang="en-US" dirty="0">
                          <a:latin typeface="+mn-lt"/>
                          <a:cs typeface="Calibri"/>
                        </a:rPr>
                        <a:t>90%</a:t>
                      </a:r>
                      <a:endParaRPr lang="en-US" dirty="0"/>
                    </a:p>
                  </a:txBody>
                  <a:tcPr>
                    <a:solidFill>
                      <a:srgbClr val="919191">
                        <a:alpha val="10000"/>
                      </a:srgbClr>
                    </a:solidFill>
                  </a:tcPr>
                </a:tc>
                <a:extLst>
                  <a:ext uri="{0D108BD9-81ED-4DB2-BD59-A6C34878D82A}">
                    <a16:rowId xmlns:a16="http://schemas.microsoft.com/office/drawing/2014/main" val="10001"/>
                  </a:ext>
                </a:extLst>
              </a:tr>
              <a:tr h="375779">
                <a:tc>
                  <a:txBody>
                    <a:bodyPr/>
                    <a:lstStyle/>
                    <a:p>
                      <a:r>
                        <a:rPr lang="en-US" dirty="0">
                          <a:latin typeface="+mn-lt"/>
                          <a:cs typeface="Calibri"/>
                        </a:rPr>
                        <a:t>DRC</a:t>
                      </a:r>
                      <a:endParaRPr lang="en-US" dirty="0"/>
                    </a:p>
                  </a:txBody>
                  <a:tcPr>
                    <a:solidFill>
                      <a:srgbClr val="919191">
                        <a:alpha val="30000"/>
                      </a:srgbClr>
                    </a:solidFill>
                  </a:tcPr>
                </a:tc>
                <a:tc>
                  <a:txBody>
                    <a:bodyPr/>
                    <a:lstStyle/>
                    <a:p>
                      <a:r>
                        <a:rPr lang="en-US" dirty="0">
                          <a:latin typeface="+mn-lt"/>
                          <a:cs typeface="Calibri"/>
                        </a:rPr>
                        <a:t>89%</a:t>
                      </a:r>
                      <a:endParaRPr lang="en-US" dirty="0"/>
                    </a:p>
                  </a:txBody>
                  <a:tcPr>
                    <a:solidFill>
                      <a:srgbClr val="919191">
                        <a:alpha val="10000"/>
                      </a:srgbClr>
                    </a:solidFill>
                  </a:tcPr>
                </a:tc>
                <a:tc>
                  <a:txBody>
                    <a:bodyPr/>
                    <a:lstStyle/>
                    <a:p>
                      <a:r>
                        <a:rPr lang="en-US" dirty="0">
                          <a:latin typeface="+mn-lt"/>
                          <a:cs typeface="Calibri"/>
                        </a:rPr>
                        <a:t>Pakistan</a:t>
                      </a:r>
                      <a:endParaRPr lang="en-US" dirty="0"/>
                    </a:p>
                  </a:txBody>
                  <a:tcPr>
                    <a:solidFill>
                      <a:srgbClr val="919191">
                        <a:alpha val="30000"/>
                      </a:srgbClr>
                    </a:solidFill>
                  </a:tcPr>
                </a:tc>
                <a:tc>
                  <a:txBody>
                    <a:bodyPr/>
                    <a:lstStyle/>
                    <a:p>
                      <a:r>
                        <a:rPr lang="en-US" dirty="0">
                          <a:latin typeface="+mn-lt"/>
                          <a:cs typeface="Calibri"/>
                        </a:rPr>
                        <a:t>73%</a:t>
                      </a:r>
                      <a:endParaRPr lang="en-US" dirty="0"/>
                    </a:p>
                  </a:txBody>
                  <a:tcPr>
                    <a:solidFill>
                      <a:srgbClr val="919191">
                        <a:alpha val="10000"/>
                      </a:srgbClr>
                    </a:solidFill>
                  </a:tcPr>
                </a:tc>
                <a:extLst>
                  <a:ext uri="{0D108BD9-81ED-4DB2-BD59-A6C34878D82A}">
                    <a16:rowId xmlns:a16="http://schemas.microsoft.com/office/drawing/2014/main" val="10002"/>
                  </a:ext>
                </a:extLst>
              </a:tr>
              <a:tr h="375779">
                <a:tc>
                  <a:txBody>
                    <a:bodyPr/>
                    <a:lstStyle/>
                    <a:p>
                      <a:r>
                        <a:rPr lang="en-US" dirty="0">
                          <a:latin typeface="+mn-lt"/>
                          <a:cs typeface="Calibri"/>
                        </a:rPr>
                        <a:t>Ethiopia</a:t>
                      </a:r>
                      <a:endParaRPr lang="en-US" dirty="0"/>
                    </a:p>
                  </a:txBody>
                  <a:tcPr>
                    <a:solidFill>
                      <a:srgbClr val="919191">
                        <a:alpha val="30000"/>
                      </a:srgbClr>
                    </a:solidFill>
                  </a:tcPr>
                </a:tc>
                <a:tc>
                  <a:txBody>
                    <a:bodyPr/>
                    <a:lstStyle/>
                    <a:p>
                      <a:r>
                        <a:rPr lang="en-US" dirty="0">
                          <a:latin typeface="+mn-lt"/>
                          <a:cs typeface="Calibri"/>
                        </a:rPr>
                        <a:t>98%</a:t>
                      </a:r>
                      <a:endParaRPr lang="en-US" dirty="0"/>
                    </a:p>
                  </a:txBody>
                  <a:tcPr>
                    <a:solidFill>
                      <a:srgbClr val="919191">
                        <a:alpha val="10000"/>
                      </a:srgbClr>
                    </a:solidFill>
                  </a:tcPr>
                </a:tc>
                <a:tc>
                  <a:txBody>
                    <a:bodyPr/>
                    <a:lstStyle/>
                    <a:p>
                      <a:r>
                        <a:rPr lang="en-US" dirty="0">
                          <a:latin typeface="+mn-lt"/>
                          <a:cs typeface="Calibri"/>
                        </a:rPr>
                        <a:t>Russia</a:t>
                      </a:r>
                      <a:endParaRPr lang="en-US" dirty="0"/>
                    </a:p>
                  </a:txBody>
                  <a:tcPr>
                    <a:solidFill>
                      <a:srgbClr val="919191">
                        <a:alpha val="30000"/>
                      </a:srgbClr>
                    </a:solidFill>
                  </a:tcPr>
                </a:tc>
                <a:tc>
                  <a:txBody>
                    <a:bodyPr/>
                    <a:lstStyle/>
                    <a:p>
                      <a:r>
                        <a:rPr lang="en-US" dirty="0">
                          <a:latin typeface="+mn-lt"/>
                          <a:cs typeface="Calibri"/>
                        </a:rPr>
                        <a:t>49%</a:t>
                      </a:r>
                      <a:endParaRPr lang="en-US" dirty="0"/>
                    </a:p>
                  </a:txBody>
                  <a:tcPr>
                    <a:solidFill>
                      <a:srgbClr val="919191">
                        <a:alpha val="10000"/>
                      </a:srgbClr>
                    </a:solidFill>
                  </a:tcPr>
                </a:tc>
                <a:extLst>
                  <a:ext uri="{0D108BD9-81ED-4DB2-BD59-A6C34878D82A}">
                    <a16:rowId xmlns:a16="http://schemas.microsoft.com/office/drawing/2014/main" val="10003"/>
                  </a:ext>
                </a:extLst>
              </a:tr>
              <a:tr h="375779">
                <a:tc>
                  <a:txBody>
                    <a:bodyPr/>
                    <a:lstStyle/>
                    <a:p>
                      <a:pPr lvl="0">
                        <a:buNone/>
                      </a:pPr>
                      <a:r>
                        <a:rPr lang="en-US" dirty="0">
                          <a:latin typeface="+mn-lt"/>
                          <a:cs typeface="Calibri"/>
                        </a:rPr>
                        <a:t>Haiti</a:t>
                      </a:r>
                    </a:p>
                  </a:txBody>
                  <a:tcPr>
                    <a:solidFill>
                      <a:srgbClr val="919191">
                        <a:alpha val="30000"/>
                      </a:srgbClr>
                    </a:solidFill>
                  </a:tcPr>
                </a:tc>
                <a:tc>
                  <a:txBody>
                    <a:bodyPr/>
                    <a:lstStyle/>
                    <a:p>
                      <a:pPr lvl="0">
                        <a:buNone/>
                      </a:pPr>
                      <a:r>
                        <a:rPr lang="en-US" dirty="0">
                          <a:latin typeface="+mn-lt"/>
                          <a:cs typeface="Calibri"/>
                        </a:rPr>
                        <a:t>92%</a:t>
                      </a:r>
                    </a:p>
                  </a:txBody>
                  <a:tcPr>
                    <a:solidFill>
                      <a:srgbClr val="919191">
                        <a:alpha val="10000"/>
                      </a:srgbClr>
                    </a:solidFill>
                  </a:tcPr>
                </a:tc>
                <a:tc>
                  <a:txBody>
                    <a:bodyPr/>
                    <a:lstStyle/>
                    <a:p>
                      <a:r>
                        <a:rPr lang="en-US" dirty="0">
                          <a:latin typeface="+mn-lt"/>
                          <a:cs typeface="Calibri"/>
                        </a:rPr>
                        <a:t>Somalia	</a:t>
                      </a:r>
                      <a:endParaRPr lang="en-US" dirty="0"/>
                    </a:p>
                  </a:txBody>
                  <a:tcPr>
                    <a:solidFill>
                      <a:srgbClr val="919191">
                        <a:alpha val="3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87%</a:t>
                      </a:r>
                    </a:p>
                  </a:txBody>
                  <a:tcPr>
                    <a:solidFill>
                      <a:srgbClr val="919191">
                        <a:alpha val="10000"/>
                      </a:srgbClr>
                    </a:solidFill>
                  </a:tcPr>
                </a:tc>
                <a:extLst>
                  <a:ext uri="{0D108BD9-81ED-4DB2-BD59-A6C34878D82A}">
                    <a16:rowId xmlns:a16="http://schemas.microsoft.com/office/drawing/2014/main" val="10004"/>
                  </a:ext>
                </a:extLst>
              </a:tr>
              <a:tr h="375779">
                <a:tc>
                  <a:txBody>
                    <a:bodyPr/>
                    <a:lstStyle/>
                    <a:p>
                      <a:pPr lvl="0">
                        <a:buNone/>
                      </a:pPr>
                      <a:r>
                        <a:rPr lang="en-US" dirty="0">
                          <a:latin typeface="+mn-lt"/>
                          <a:cs typeface="Calibri"/>
                        </a:rPr>
                        <a:t>Indonesia</a:t>
                      </a:r>
                      <a:endParaRPr lang="en-US"/>
                    </a:p>
                  </a:txBody>
                  <a:tcPr>
                    <a:solidFill>
                      <a:srgbClr val="919191">
                        <a:alpha val="30000"/>
                      </a:srgbClr>
                    </a:solidFill>
                  </a:tcPr>
                </a:tc>
                <a:tc>
                  <a:txBody>
                    <a:bodyPr/>
                    <a:lstStyle/>
                    <a:p>
                      <a:pPr lvl="0">
                        <a:buNone/>
                      </a:pPr>
                      <a:r>
                        <a:rPr lang="en-US" dirty="0">
                          <a:latin typeface="+mn-lt"/>
                          <a:cs typeface="Calibri"/>
                        </a:rPr>
                        <a:t>79%</a:t>
                      </a:r>
                      <a:endParaRPr lang="en-US"/>
                    </a:p>
                  </a:txBody>
                  <a:tcPr>
                    <a:solidFill>
                      <a:srgbClr val="919191">
                        <a:alpha val="10000"/>
                      </a:srgbClr>
                    </a:solidFill>
                  </a:tcPr>
                </a:tc>
                <a:tc>
                  <a:txBody>
                    <a:bodyPr/>
                    <a:lstStyle/>
                    <a:p>
                      <a:r>
                        <a:rPr lang="en-US" dirty="0">
                          <a:latin typeface="+mn-lt"/>
                          <a:cs typeface="Calibri"/>
                        </a:rPr>
                        <a:t>Turkey</a:t>
                      </a:r>
                      <a:endParaRPr lang="en-US" dirty="0"/>
                    </a:p>
                  </a:txBody>
                  <a:tcPr>
                    <a:solidFill>
                      <a:srgbClr val="919191">
                        <a:alpha val="30000"/>
                      </a:srgbClr>
                    </a:solidFill>
                  </a:tcPr>
                </a:tc>
                <a:tc>
                  <a:txBody>
                    <a:bodyPr/>
                    <a:lstStyle/>
                    <a:p>
                      <a:r>
                        <a:rPr lang="en-US" dirty="0">
                          <a:latin typeface="+mn-lt"/>
                          <a:cs typeface="Calibri"/>
                        </a:rPr>
                        <a:t>79%</a:t>
                      </a:r>
                      <a:endParaRPr lang="en-US" dirty="0"/>
                    </a:p>
                  </a:txBody>
                  <a:tcPr>
                    <a:solidFill>
                      <a:srgbClr val="919191">
                        <a:alpha val="10000"/>
                      </a:srgbClr>
                    </a:solidFill>
                  </a:tcPr>
                </a:tc>
                <a:extLst>
                  <a:ext uri="{0D108BD9-81ED-4DB2-BD59-A6C34878D82A}">
                    <a16:rowId xmlns:a16="http://schemas.microsoft.com/office/drawing/2014/main" val="10005"/>
                  </a:ext>
                </a:extLst>
              </a:tr>
              <a:tr h="375779">
                <a:tc>
                  <a:txBody>
                    <a:bodyPr/>
                    <a:lstStyle/>
                    <a:p>
                      <a:pPr lvl="0">
                        <a:buNone/>
                      </a:pPr>
                      <a:r>
                        <a:rPr lang="en-US" dirty="0">
                          <a:latin typeface="+mn-lt"/>
                          <a:cs typeface="Calibri"/>
                        </a:rPr>
                        <a:t>Iran</a:t>
                      </a:r>
                      <a:endParaRPr lang="en-US"/>
                    </a:p>
                  </a:txBody>
                  <a:tcPr>
                    <a:solidFill>
                      <a:srgbClr val="919191">
                        <a:alpha val="30000"/>
                      </a:srgbClr>
                    </a:solidFill>
                  </a:tcPr>
                </a:tc>
                <a:tc>
                  <a:txBody>
                    <a:bodyPr/>
                    <a:lstStyle/>
                    <a:p>
                      <a:pPr lvl="0">
                        <a:buNone/>
                      </a:pPr>
                      <a:r>
                        <a:rPr lang="en-US" dirty="0">
                          <a:latin typeface="+mn-lt"/>
                          <a:cs typeface="Calibri"/>
                        </a:rPr>
                        <a:t>67%</a:t>
                      </a:r>
                      <a:endParaRPr lang="en-US" dirty="0"/>
                    </a:p>
                  </a:txBody>
                  <a:tcPr>
                    <a:solidFill>
                      <a:srgbClr val="919191">
                        <a:alpha val="10000"/>
                      </a:srgbClr>
                    </a:solidFill>
                  </a:tcPr>
                </a:tc>
                <a:tc>
                  <a:txBody>
                    <a:bodyPr/>
                    <a:lstStyle/>
                    <a:p>
                      <a:r>
                        <a:rPr lang="en-US" dirty="0">
                          <a:latin typeface="+mn-lt"/>
                          <a:cs typeface="Calibri"/>
                        </a:rPr>
                        <a:t>Ukraine</a:t>
                      </a:r>
                      <a:endParaRPr lang="en-US" dirty="0"/>
                    </a:p>
                  </a:txBody>
                  <a:tcPr>
                    <a:solidFill>
                      <a:srgbClr val="919191">
                        <a:alpha val="30000"/>
                      </a:srgbClr>
                    </a:solidFill>
                  </a:tcPr>
                </a:tc>
                <a:tc>
                  <a:txBody>
                    <a:bodyPr/>
                    <a:lstStyle/>
                    <a:p>
                      <a:r>
                        <a:rPr lang="en-US" dirty="0">
                          <a:latin typeface="+mn-lt"/>
                          <a:cs typeface="Calibri"/>
                        </a:rPr>
                        <a:t>65%</a:t>
                      </a:r>
                      <a:endParaRPr lang="en-US" dirty="0"/>
                    </a:p>
                  </a:txBody>
                  <a:tcPr>
                    <a:solidFill>
                      <a:srgbClr val="919191">
                        <a:alpha val="10000"/>
                      </a:srgb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6866280" y="2158765"/>
            <a:ext cx="4718367" cy="2585323"/>
          </a:xfrm>
          <a:prstGeom prst="rect">
            <a:avLst/>
          </a:prstGeom>
          <a:noFill/>
        </p:spPr>
        <p:txBody>
          <a:bodyPr wrap="square" rtlCol="0" anchor="t">
            <a:spAutoFit/>
          </a:bodyPr>
          <a:lstStyle/>
          <a:p>
            <a:r>
              <a:rPr lang="en-US" dirty="0"/>
              <a:t>The trust data for these and 19 other countries is based on surveys of a statistically significant portion of adult populations in those countries, measuring their trust in VOA to tell the truth. Each survey was conducted by one of a number of global research companies (including Gallup and Kantar) contracted to VOA between 2014 and 2019.</a:t>
            </a:r>
            <a:endParaRPr lang="en-US" dirty="0">
              <a:latin typeface="Calibri"/>
              <a:cs typeface="Calibri"/>
            </a:endParaRPr>
          </a:p>
          <a:p>
            <a:endParaRPr lang="en-US" dirty="0"/>
          </a:p>
        </p:txBody>
      </p:sp>
      <p:sp>
        <p:nvSpPr>
          <p:cNvPr id="4" name="Slide Number Placeholder 3"/>
          <p:cNvSpPr>
            <a:spLocks noGrp="1"/>
          </p:cNvSpPr>
          <p:nvPr>
            <p:ph type="sldNum" sz="quarter" idx="12"/>
          </p:nvPr>
        </p:nvSpPr>
        <p:spPr/>
        <p:txBody>
          <a:bodyPr/>
          <a:lstStyle/>
          <a:p>
            <a:fld id="{B6B8B72A-93B7-4F48-A335-98AF268E9278}" type="slidenum">
              <a:rPr lang="en-US" smtClean="0"/>
              <a:pPr/>
              <a:t>19</a:t>
            </a:fld>
            <a:endParaRPr lang="en-US"/>
          </a:p>
        </p:txBody>
      </p:sp>
      <p:sp>
        <p:nvSpPr>
          <p:cNvPr id="3" name="TextBox 2">
            <a:extLst>
              <a:ext uri="{FF2B5EF4-FFF2-40B4-BE49-F238E27FC236}">
                <a16:creationId xmlns:a16="http://schemas.microsoft.com/office/drawing/2014/main" id="{049F4CB1-640E-4879-815B-756906DCB387}"/>
              </a:ext>
            </a:extLst>
          </p:cNvPr>
          <p:cNvSpPr txBox="1"/>
          <p:nvPr/>
        </p:nvSpPr>
        <p:spPr>
          <a:xfrm>
            <a:off x="6854300" y="5125507"/>
            <a:ext cx="488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t>*Representing more than 80% of VOA's total global audience</a:t>
            </a:r>
            <a:endParaRPr lang="en-US" sz="1200" i="1">
              <a:cs typeface="Calibri"/>
            </a:endParaRPr>
          </a:p>
        </p:txBody>
      </p:sp>
    </p:spTree>
    <p:extLst>
      <p:ext uri="{BB962C8B-B14F-4D97-AF65-F5344CB8AC3E}">
        <p14:creationId xmlns:p14="http://schemas.microsoft.com/office/powerpoint/2010/main" val="227574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5103970" cy="1597152"/>
          </a:xfrm>
        </p:spPr>
        <p:txBody>
          <a:bodyPr/>
          <a:lstStyle/>
          <a:p>
            <a:r>
              <a:rPr lang="en-US" dirty="0"/>
              <a:t>Who We Are</a:t>
            </a:r>
          </a:p>
        </p:txBody>
      </p:sp>
      <p:sp>
        <p:nvSpPr>
          <p:cNvPr id="3" name="Text Placeholder 2"/>
          <p:cNvSpPr>
            <a:spLocks noGrp="1"/>
          </p:cNvSpPr>
          <p:nvPr>
            <p:ph type="body" sz="half" idx="2"/>
          </p:nvPr>
        </p:nvSpPr>
        <p:spPr>
          <a:xfrm>
            <a:off x="685800" y="2148840"/>
            <a:ext cx="4875212" cy="3044698"/>
          </a:xfrm>
        </p:spPr>
        <p:txBody>
          <a:bodyPr/>
          <a:lstStyle/>
          <a:p>
            <a:pPr>
              <a:lnSpc>
                <a:spcPts val="2900"/>
              </a:lnSpc>
              <a:spcAft>
                <a:spcPts val="600"/>
              </a:spcAft>
            </a:pPr>
            <a:r>
              <a:rPr lang="en-US" dirty="0">
                <a:latin typeface="Calibri"/>
                <a:cs typeface="Calibri"/>
              </a:rPr>
              <a:t>International broadcasters providing news and information to </a:t>
            </a:r>
            <a:r>
              <a:rPr lang="en-US" b="1" dirty="0">
                <a:latin typeface="Calibri"/>
                <a:cs typeface="Calibri"/>
              </a:rPr>
              <a:t>85 countries </a:t>
            </a:r>
            <a:r>
              <a:rPr lang="en-US" dirty="0">
                <a:latin typeface="Calibri"/>
                <a:cs typeface="Calibri"/>
              </a:rPr>
              <a:t>in </a:t>
            </a:r>
            <a:r>
              <a:rPr lang="en-US" b="1" dirty="0">
                <a:latin typeface="Calibri"/>
                <a:cs typeface="Calibri"/>
              </a:rPr>
              <a:t>more than 40 languages</a:t>
            </a:r>
            <a:r>
              <a:rPr lang="en-US" dirty="0">
                <a:latin typeface="Calibri"/>
                <a:cs typeface="Calibri"/>
              </a:rPr>
              <a:t> via television, radio, web and mobile.</a:t>
            </a:r>
          </a:p>
          <a:p>
            <a:pPr marL="228600" indent="-228600">
              <a:lnSpc>
                <a:spcPts val="2500"/>
              </a:lnSpc>
              <a:spcBef>
                <a:spcPts val="300"/>
              </a:spcBef>
              <a:buFont typeface="Arial"/>
              <a:buChar char="•"/>
            </a:pPr>
            <a:r>
              <a:rPr lang="en-US" sz="2200" dirty="0">
                <a:latin typeface="Calibri"/>
                <a:cs typeface="Calibri"/>
              </a:rPr>
              <a:t>Weekly audience of 280.9 million (FY19)</a:t>
            </a:r>
          </a:p>
          <a:p>
            <a:pPr marL="228600" indent="-228600">
              <a:lnSpc>
                <a:spcPts val="2500"/>
              </a:lnSpc>
              <a:spcBef>
                <a:spcPts val="300"/>
              </a:spcBef>
              <a:buFont typeface="Arial"/>
              <a:buChar char="•"/>
            </a:pPr>
            <a:r>
              <a:rPr lang="en-US" sz="2200" dirty="0">
                <a:latin typeface="Calibri"/>
                <a:cs typeface="Calibri"/>
              </a:rPr>
              <a:t>Annual budget: $250.06 million (FY19)</a:t>
            </a:r>
          </a:p>
          <a:p>
            <a:pPr marL="228600" indent="-228600">
              <a:lnSpc>
                <a:spcPts val="2500"/>
              </a:lnSpc>
              <a:spcBef>
                <a:spcPts val="300"/>
              </a:spcBef>
              <a:buFont typeface="Arial"/>
              <a:buChar char="•"/>
            </a:pPr>
            <a:r>
              <a:rPr lang="en-US" sz="2200" dirty="0">
                <a:latin typeface="Calibri"/>
                <a:cs typeface="Calibri"/>
              </a:rPr>
              <a:t>1000+ workforce</a:t>
            </a:r>
          </a:p>
        </p:txBody>
      </p:sp>
      <p:pic>
        <p:nvPicPr>
          <p:cNvPr id="6" name="Picture 5" descr="A global map highlighting the 85 countries in which Voice of America provides news and information via television, radio, web and mobile." title="VOA Broadcast Regions Global 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152" y="1527048"/>
            <a:ext cx="6331077" cy="3347847"/>
          </a:xfrm>
          <a:prstGeom prst="rect">
            <a:avLst/>
          </a:prstGeom>
        </p:spPr>
      </p:pic>
      <p:sp>
        <p:nvSpPr>
          <p:cNvPr id="4" name="Slide Number Placeholder 3"/>
          <p:cNvSpPr>
            <a:spLocks noGrp="1"/>
          </p:cNvSpPr>
          <p:nvPr>
            <p:ph type="sldNum" sz="quarter" idx="12"/>
          </p:nvPr>
        </p:nvSpPr>
        <p:spPr/>
        <p:txBody>
          <a:bodyPr/>
          <a:lstStyle/>
          <a:p>
            <a:fld id="{B6B8B72A-93B7-4F48-A335-98AF268E9278}" type="slidenum">
              <a:rPr lang="en-US" smtClean="0"/>
              <a:pPr/>
              <a:t>2</a:t>
            </a:fld>
            <a:endParaRPr lang="en-US"/>
          </a:p>
        </p:txBody>
      </p:sp>
    </p:spTree>
    <p:extLst>
      <p:ext uri="{BB962C8B-B14F-4D97-AF65-F5344CB8AC3E}">
        <p14:creationId xmlns:p14="http://schemas.microsoft.com/office/powerpoint/2010/main" val="2493121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Growth 2014-2019</a:t>
            </a:r>
          </a:p>
        </p:txBody>
      </p:sp>
      <p:sp>
        <p:nvSpPr>
          <p:cNvPr id="7" name="Text Placeholder 2">
            <a:extLst>
              <a:ext uri="{FF2B5EF4-FFF2-40B4-BE49-F238E27FC236}">
                <a16:creationId xmlns:a16="http://schemas.microsoft.com/office/drawing/2014/main" id="{B3A2877F-7185-014B-A23A-C6A18141F313}"/>
              </a:ext>
            </a:extLst>
          </p:cNvPr>
          <p:cNvSpPr>
            <a:spLocks noGrp="1"/>
          </p:cNvSpPr>
          <p:nvPr>
            <p:ph type="body" sz="half" idx="2"/>
          </p:nvPr>
        </p:nvSpPr>
        <p:spPr>
          <a:xfrm>
            <a:off x="684212" y="1219201"/>
            <a:ext cx="5256212" cy="457199"/>
          </a:xfrm>
        </p:spPr>
        <p:txBody>
          <a:bodyPr/>
          <a:lstStyle/>
          <a:p>
            <a:r>
              <a:rPr lang="en-US" dirty="0">
                <a:solidFill>
                  <a:srgbClr val="919191"/>
                </a:solidFill>
              </a:rPr>
              <a:t>(in millions)</a:t>
            </a:r>
          </a:p>
        </p:txBody>
      </p:sp>
      <p:sp>
        <p:nvSpPr>
          <p:cNvPr id="4" name="Slide Number Placeholder 3"/>
          <p:cNvSpPr>
            <a:spLocks noGrp="1"/>
          </p:cNvSpPr>
          <p:nvPr>
            <p:ph type="sldNum" sz="quarter" idx="12"/>
          </p:nvPr>
        </p:nvSpPr>
        <p:spPr/>
        <p:txBody>
          <a:bodyPr/>
          <a:lstStyle/>
          <a:p>
            <a:fld id="{B6B8B72A-93B7-4F48-A335-98AF268E9278}" type="slidenum">
              <a:rPr lang="en-US" smtClean="0"/>
              <a:pPr/>
              <a:t>20</a:t>
            </a:fld>
            <a:endParaRPr lang="en-US"/>
          </a:p>
        </p:txBody>
      </p:sp>
      <p:pic>
        <p:nvPicPr>
          <p:cNvPr id="6" name="Picture 5">
            <a:extLst>
              <a:ext uri="{FF2B5EF4-FFF2-40B4-BE49-F238E27FC236}">
                <a16:creationId xmlns:a16="http://schemas.microsoft.com/office/drawing/2014/main" id="{7702D885-F64E-7F47-BB09-2CFEFABD80F0}"/>
              </a:ext>
            </a:extLst>
          </p:cNvPr>
          <p:cNvPicPr>
            <a:picLocks noChangeAspect="1"/>
          </p:cNvPicPr>
          <p:nvPr/>
        </p:nvPicPr>
        <p:blipFill>
          <a:blip r:embed="rId3"/>
          <a:stretch>
            <a:fillRect/>
          </a:stretch>
        </p:blipFill>
        <p:spPr>
          <a:xfrm>
            <a:off x="884237" y="1742440"/>
            <a:ext cx="10315575" cy="3667760"/>
          </a:xfrm>
          <a:prstGeom prst="rect">
            <a:avLst/>
          </a:prstGeom>
        </p:spPr>
      </p:pic>
    </p:spTree>
    <p:extLst>
      <p:ext uri="{BB962C8B-B14F-4D97-AF65-F5344CB8AC3E}">
        <p14:creationId xmlns:p14="http://schemas.microsoft.com/office/powerpoint/2010/main" val="80384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48A42-86C5-504C-AB12-1D974737AAD2}"/>
              </a:ext>
            </a:extLst>
          </p:cNvPr>
          <p:cNvSpPr>
            <a:spLocks noGrp="1"/>
          </p:cNvSpPr>
          <p:nvPr>
            <p:ph type="title"/>
          </p:nvPr>
        </p:nvSpPr>
        <p:spPr/>
        <p:txBody>
          <a:bodyPr/>
          <a:lstStyle/>
          <a:p>
            <a:r>
              <a:rPr lang="en-US" dirty="0"/>
              <a:t>Awards &amp; Honors</a:t>
            </a:r>
          </a:p>
        </p:txBody>
      </p:sp>
      <p:sp>
        <p:nvSpPr>
          <p:cNvPr id="5" name="Slide Number Placeholder 4">
            <a:extLst>
              <a:ext uri="{FF2B5EF4-FFF2-40B4-BE49-F238E27FC236}">
                <a16:creationId xmlns:a16="http://schemas.microsoft.com/office/drawing/2014/main" id="{6A03A23E-8EAF-5841-ABF4-107A18985C9C}"/>
              </a:ext>
            </a:extLst>
          </p:cNvPr>
          <p:cNvSpPr>
            <a:spLocks noGrp="1"/>
          </p:cNvSpPr>
          <p:nvPr>
            <p:ph type="sldNum" sz="quarter" idx="12"/>
          </p:nvPr>
        </p:nvSpPr>
        <p:spPr/>
        <p:txBody>
          <a:bodyPr/>
          <a:lstStyle/>
          <a:p>
            <a:fld id="{B6B8B72A-93B7-4F48-A335-98AF268E9278}" type="slidenum">
              <a:rPr lang="en-US" smtClean="0"/>
              <a:pPr/>
              <a:t>21</a:t>
            </a:fld>
            <a:endParaRPr lang="en-US"/>
          </a:p>
        </p:txBody>
      </p:sp>
      <p:pic>
        <p:nvPicPr>
          <p:cNvPr id="4" name="Picture 3" descr="A close up of a logo&#10;&#10;Description automatically generated">
            <a:extLst>
              <a:ext uri="{FF2B5EF4-FFF2-40B4-BE49-F238E27FC236}">
                <a16:creationId xmlns:a16="http://schemas.microsoft.com/office/drawing/2014/main" id="{034A0173-9F14-4A4C-9B2A-C3F78FF62945}"/>
              </a:ext>
            </a:extLst>
          </p:cNvPr>
          <p:cNvPicPr>
            <a:picLocks noChangeAspect="1"/>
          </p:cNvPicPr>
          <p:nvPr/>
        </p:nvPicPr>
        <p:blipFill>
          <a:blip r:embed="rId3"/>
          <a:stretch>
            <a:fillRect/>
          </a:stretch>
        </p:blipFill>
        <p:spPr>
          <a:xfrm>
            <a:off x="619442" y="1550670"/>
            <a:ext cx="10961370" cy="4011930"/>
          </a:xfrm>
          <a:prstGeom prst="rect">
            <a:avLst/>
          </a:prstGeom>
        </p:spPr>
      </p:pic>
    </p:spTree>
    <p:extLst>
      <p:ext uri="{BB962C8B-B14F-4D97-AF65-F5344CB8AC3E}">
        <p14:creationId xmlns:p14="http://schemas.microsoft.com/office/powerpoint/2010/main" val="302764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5637212" y="1326249"/>
            <a:ext cx="7239000" cy="1066800"/>
          </a:xfrm>
        </p:spPr>
        <p:txBody>
          <a:bodyPr/>
          <a:lstStyle/>
          <a:p>
            <a:r>
              <a:rPr lang="en-US" dirty="0">
                <a:solidFill>
                  <a:schemeClr val="bg1"/>
                </a:solidFill>
              </a:rPr>
              <a:t>Our Promise</a:t>
            </a:r>
          </a:p>
        </p:txBody>
      </p:sp>
      <p:sp>
        <p:nvSpPr>
          <p:cNvPr id="14" name="Content Placeholder 3"/>
          <p:cNvSpPr txBox="1">
            <a:spLocks/>
          </p:cNvSpPr>
          <p:nvPr/>
        </p:nvSpPr>
        <p:spPr>
          <a:xfrm>
            <a:off x="5637212" y="2085201"/>
            <a:ext cx="6400800" cy="1828800"/>
          </a:xfrm>
          <a:prstGeom prst="rect">
            <a:avLst/>
          </a:prstGeom>
        </p:spPr>
        <p:txBody>
          <a:bodyPr>
            <a:normAutofit/>
          </a:bodyPr>
          <a:lstStyle>
            <a:lvl1pPr marL="342900" indent="-342900" algn="l" defTabSz="457200" rtl="0" eaLnBrk="1" latinLnBrk="0" hangingPunct="1">
              <a:spcBef>
                <a:spcPct val="20000"/>
              </a:spcBef>
              <a:buSzPct val="85000"/>
              <a:buFont typeface="Arial"/>
              <a:buChar char="•"/>
              <a:defRPr sz="2400" b="0" i="0" kern="1200">
                <a:solidFill>
                  <a:schemeClr val="tx1"/>
                </a:solidFill>
                <a:latin typeface="Alegreya Sans"/>
                <a:ea typeface="+mn-ea"/>
                <a:cs typeface="Alegreya Sans"/>
              </a:defRPr>
            </a:lvl1pPr>
            <a:lvl2pPr marL="742950" indent="-28575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2pPr>
            <a:lvl3pPr marL="11430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3pPr>
            <a:lvl4pPr marL="16002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4pPr>
            <a:lvl5pPr marL="20574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3600" dirty="0">
                <a:solidFill>
                  <a:srgbClr val="FFFFFF"/>
                </a:solidFill>
                <a:latin typeface="Calibri"/>
                <a:cs typeface="Calibri"/>
              </a:rPr>
              <a:t>“The news may be good.</a:t>
            </a:r>
          </a:p>
          <a:p>
            <a:pPr marL="228600" indent="0">
              <a:spcBef>
                <a:spcPts val="0"/>
              </a:spcBef>
              <a:buFont typeface="Arial"/>
              <a:buNone/>
            </a:pPr>
            <a:r>
              <a:rPr lang="en-US" sz="3600" dirty="0">
                <a:solidFill>
                  <a:srgbClr val="FFFFFF"/>
                </a:solidFill>
                <a:latin typeface="Calibri"/>
                <a:cs typeface="Calibri"/>
              </a:rPr>
              <a:t>The news may be bad. </a:t>
            </a:r>
            <a:br>
              <a:rPr lang="en-US" sz="3600" dirty="0">
                <a:solidFill>
                  <a:srgbClr val="FFFFFF"/>
                </a:solidFill>
                <a:latin typeface="Calibri"/>
                <a:cs typeface="Calibri"/>
              </a:rPr>
            </a:br>
            <a:r>
              <a:rPr lang="en-US" sz="3600" dirty="0">
                <a:solidFill>
                  <a:srgbClr val="FFFFFF"/>
                </a:solidFill>
                <a:latin typeface="Calibri"/>
                <a:cs typeface="Calibri"/>
              </a:rPr>
              <a:t>We shall tell you the truth.” </a:t>
            </a:r>
          </a:p>
        </p:txBody>
      </p:sp>
      <p:sp>
        <p:nvSpPr>
          <p:cNvPr id="15" name="TextBox 14"/>
          <p:cNvSpPr txBox="1"/>
          <p:nvPr/>
        </p:nvSpPr>
        <p:spPr>
          <a:xfrm>
            <a:off x="5867400" y="3990201"/>
            <a:ext cx="5332412" cy="276999"/>
          </a:xfrm>
          <a:prstGeom prst="rect">
            <a:avLst/>
          </a:prstGeom>
          <a:noFill/>
        </p:spPr>
        <p:txBody>
          <a:bodyPr wrap="square" lIns="0" tIns="0" rIns="0" bIns="0" rtlCol="0">
            <a:normAutofit/>
          </a:bodyPr>
          <a:lstStyle/>
          <a:p>
            <a:pPr marL="137160"/>
            <a:r>
              <a:rPr lang="en-US" i="1" dirty="0">
                <a:solidFill>
                  <a:srgbClr val="FFFFFF"/>
                </a:solidFill>
                <a:latin typeface="Calibri"/>
                <a:cs typeface="Calibri"/>
              </a:rPr>
              <a:t>William Harlan Hale, first VOA broadcast, 1942</a:t>
            </a:r>
          </a:p>
        </p:txBody>
      </p:sp>
      <p:pic>
        <p:nvPicPr>
          <p:cNvPr id="4" name="Picture Placeholder 3" descr="A black and white photograph of two men and two women sitting at a dinner table and looking at a vintage radio." title="People with Vintage Radio"/>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2" name="Slide Number Placeholder 1"/>
          <p:cNvSpPr>
            <a:spLocks noGrp="1"/>
          </p:cNvSpPr>
          <p:nvPr>
            <p:ph type="sldNum" sz="quarter" idx="12"/>
          </p:nvPr>
        </p:nvSpPr>
        <p:spPr/>
        <p:txBody>
          <a:bodyPr/>
          <a:lstStyle/>
          <a:p>
            <a:fld id="{B6B8B72A-93B7-4F48-A335-98AF268E9278}" type="slidenum">
              <a:rPr lang="en-US" smtClean="0"/>
              <a:pPr/>
              <a:t>22</a:t>
            </a:fld>
            <a:endParaRPr lang="en-US"/>
          </a:p>
        </p:txBody>
      </p:sp>
    </p:spTree>
    <p:extLst>
      <p:ext uri="{BB962C8B-B14F-4D97-AF65-F5344CB8AC3E}">
        <p14:creationId xmlns:p14="http://schemas.microsoft.com/office/powerpoint/2010/main" val="159999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5637212" y="990600"/>
            <a:ext cx="6096000" cy="2486799"/>
          </a:xfrm>
          <a:prstGeom prst="rect">
            <a:avLst/>
          </a:prstGeom>
        </p:spPr>
        <p:txBody>
          <a:bodyPr lIns="0" tIns="0" rIns="0" bIns="0">
            <a:normAutofit/>
          </a:bodyPr>
          <a:lstStyle>
            <a:lvl1pPr marL="342900" indent="-342900" algn="l" defTabSz="457200" rtl="0" eaLnBrk="1" latinLnBrk="0" hangingPunct="1">
              <a:spcBef>
                <a:spcPct val="20000"/>
              </a:spcBef>
              <a:buSzPct val="85000"/>
              <a:buFont typeface="Arial"/>
              <a:buChar char="•"/>
              <a:defRPr sz="2400" b="0" i="0" kern="1200">
                <a:solidFill>
                  <a:schemeClr val="tx1"/>
                </a:solidFill>
                <a:latin typeface="Alegreya Sans"/>
                <a:ea typeface="+mn-ea"/>
                <a:cs typeface="Alegreya Sans"/>
              </a:defRPr>
            </a:lvl1pPr>
            <a:lvl2pPr marL="742950" indent="-28575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2pPr>
            <a:lvl3pPr marL="11430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3pPr>
            <a:lvl4pPr marL="16002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4pPr>
            <a:lvl5pPr marL="2057400" indent="-228600" algn="l" defTabSz="457200" rtl="0" eaLnBrk="1" latinLnBrk="0" hangingPunct="1">
              <a:spcBef>
                <a:spcPct val="20000"/>
              </a:spcBef>
              <a:buFont typeface="Arial"/>
              <a:buChar char="»"/>
              <a:defRPr sz="1800" b="0" i="0" kern="1200">
                <a:solidFill>
                  <a:schemeClr val="tx1"/>
                </a:solidFill>
                <a:latin typeface="Alegreya Sans"/>
                <a:ea typeface="+mn-ea"/>
                <a:cs typeface="Alegrey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3600" dirty="0">
                <a:solidFill>
                  <a:schemeClr val="bg1"/>
                </a:solidFill>
                <a:latin typeface="Calibri"/>
                <a:cs typeface="Calibri"/>
              </a:rPr>
              <a:t>“To be persuasive we must be</a:t>
            </a:r>
          </a:p>
          <a:p>
            <a:pPr marL="228600" indent="0">
              <a:spcBef>
                <a:spcPts val="0"/>
              </a:spcBef>
              <a:buNone/>
            </a:pPr>
            <a:r>
              <a:rPr lang="en-US" sz="3600" dirty="0">
                <a:solidFill>
                  <a:schemeClr val="bg1"/>
                </a:solidFill>
                <a:latin typeface="Calibri"/>
                <a:cs typeface="Calibri"/>
              </a:rPr>
              <a:t>believable; to be believable we must be credible; to be credible we must be truthful.”</a:t>
            </a:r>
            <a:endParaRPr lang="en-US" sz="3600" dirty="0">
              <a:solidFill>
                <a:srgbClr val="FFFFFF"/>
              </a:solidFill>
              <a:latin typeface="Calibri"/>
              <a:cs typeface="Calibri"/>
            </a:endParaRPr>
          </a:p>
        </p:txBody>
      </p:sp>
      <p:sp>
        <p:nvSpPr>
          <p:cNvPr id="8" name="TextBox 7"/>
          <p:cNvSpPr txBox="1"/>
          <p:nvPr/>
        </p:nvSpPr>
        <p:spPr>
          <a:xfrm>
            <a:off x="5867400" y="3657600"/>
            <a:ext cx="5256212" cy="1676400"/>
          </a:xfrm>
          <a:prstGeom prst="rect">
            <a:avLst/>
          </a:prstGeom>
          <a:noFill/>
        </p:spPr>
        <p:txBody>
          <a:bodyPr wrap="square" lIns="0" tIns="0" rIns="0" bIns="0" rtlCol="0">
            <a:normAutofit/>
          </a:bodyPr>
          <a:lstStyle/>
          <a:p>
            <a:pPr>
              <a:lnSpc>
                <a:spcPts val="2400"/>
              </a:lnSpc>
            </a:pPr>
            <a:r>
              <a:rPr lang="en-US" i="1" dirty="0">
                <a:solidFill>
                  <a:srgbClr val="FFFFFF"/>
                </a:solidFill>
                <a:latin typeface="Calibri"/>
                <a:cs typeface="Calibri"/>
              </a:rPr>
              <a:t>Legendary broadcaster Edward R. Murrow, 1963 </a:t>
            </a:r>
            <a:br>
              <a:rPr lang="en-US" i="1" dirty="0">
                <a:solidFill>
                  <a:srgbClr val="FFFFFF"/>
                </a:solidFill>
                <a:latin typeface="Calibri"/>
                <a:cs typeface="Calibri"/>
              </a:rPr>
            </a:br>
            <a:r>
              <a:rPr lang="en-US" sz="1750" dirty="0">
                <a:solidFill>
                  <a:srgbClr val="FFFFFF"/>
                </a:solidFill>
                <a:latin typeface="Calibri"/>
                <a:cs typeface="Calibri"/>
              </a:rPr>
              <a:t>Director of the U.S. Information Agency (the predecessor of USAGM), 1961–1964</a:t>
            </a:r>
          </a:p>
        </p:txBody>
      </p:sp>
      <p:pic>
        <p:nvPicPr>
          <p:cNvPr id="9" name="Picture Placeholder 8" descr="A black and white photo of Edward R. Murrow reading news into vintage Voice of America microphones." title="Edward R. Murrow"/>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Slide Number Placeholder 1"/>
          <p:cNvSpPr>
            <a:spLocks noGrp="1"/>
          </p:cNvSpPr>
          <p:nvPr>
            <p:ph type="sldNum" sz="quarter" idx="12"/>
          </p:nvPr>
        </p:nvSpPr>
        <p:spPr/>
        <p:txBody>
          <a:bodyPr/>
          <a:lstStyle/>
          <a:p>
            <a:fld id="{B6B8B72A-93B7-4F48-A335-98AF268E9278}" type="slidenum">
              <a:rPr lang="en-US" smtClean="0"/>
              <a:pPr/>
              <a:t>23</a:t>
            </a:fld>
            <a:endParaRPr lang="en-US"/>
          </a:p>
        </p:txBody>
      </p:sp>
    </p:spTree>
    <p:extLst>
      <p:ext uri="{BB962C8B-B14F-4D97-AF65-F5344CB8AC3E}">
        <p14:creationId xmlns:p14="http://schemas.microsoft.com/office/powerpoint/2010/main" val="322652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62200"/>
            <a:ext cx="12188824" cy="1597152"/>
          </a:xfrm>
        </p:spPr>
        <p:txBody>
          <a:bodyPr>
            <a:normAutofit/>
          </a:bodyPr>
          <a:lstStyle/>
          <a:p>
            <a:pPr algn="ctr"/>
            <a:r>
              <a:rPr lang="en-US" dirty="0"/>
              <a:t>Questions</a:t>
            </a:r>
          </a:p>
        </p:txBody>
      </p:sp>
      <p:sp>
        <p:nvSpPr>
          <p:cNvPr id="4" name="Slide Number Placeholder 3"/>
          <p:cNvSpPr>
            <a:spLocks noGrp="1"/>
          </p:cNvSpPr>
          <p:nvPr>
            <p:ph type="sldNum" sz="quarter" idx="12"/>
          </p:nvPr>
        </p:nvSpPr>
        <p:spPr/>
        <p:txBody>
          <a:bodyPr/>
          <a:lstStyle/>
          <a:p>
            <a:fld id="{B6B8B72A-93B7-4F48-A335-98AF268E9278}" type="slidenum">
              <a:rPr lang="en-US" smtClean="0"/>
              <a:pPr/>
              <a:t>24</a:t>
            </a:fld>
            <a:endParaRPr lang="en-US"/>
          </a:p>
        </p:txBody>
      </p:sp>
    </p:spTree>
    <p:extLst>
      <p:ext uri="{BB962C8B-B14F-4D97-AF65-F5344CB8AC3E}">
        <p14:creationId xmlns:p14="http://schemas.microsoft.com/office/powerpoint/2010/main" val="226419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9CB-FE3A-D743-A2AB-1D055B41DBE7}"/>
              </a:ext>
            </a:extLst>
          </p:cNvPr>
          <p:cNvSpPr>
            <a:spLocks noGrp="1"/>
          </p:cNvSpPr>
          <p:nvPr>
            <p:ph type="title"/>
          </p:nvPr>
        </p:nvSpPr>
        <p:spPr/>
        <p:txBody>
          <a:bodyPr/>
          <a:lstStyle/>
          <a:p>
            <a:r>
              <a:rPr lang="en-US" dirty="0"/>
              <a:t>Additional Slides</a:t>
            </a:r>
          </a:p>
        </p:txBody>
      </p:sp>
      <p:sp>
        <p:nvSpPr>
          <p:cNvPr id="3" name="Content Placeholder 2">
            <a:extLst>
              <a:ext uri="{FF2B5EF4-FFF2-40B4-BE49-F238E27FC236}">
                <a16:creationId xmlns:a16="http://schemas.microsoft.com/office/drawing/2014/main" id="{0DF15D4B-6EF5-1A4B-A3C3-CD6A597E8F96}"/>
              </a:ext>
            </a:extLst>
          </p:cNvPr>
          <p:cNvSpPr>
            <a:spLocks noGrp="1"/>
          </p:cNvSpPr>
          <p:nvPr>
            <p:ph idx="1"/>
          </p:nvPr>
        </p:nvSpPr>
        <p:spPr/>
        <p:txBody>
          <a:bodyPr/>
          <a:lstStyle/>
          <a:p>
            <a:r>
              <a:rPr lang="en-US" dirty="0"/>
              <a:t>Feel free to add slides to tailor content to your presentation.</a:t>
            </a:r>
          </a:p>
          <a:p>
            <a:r>
              <a:rPr lang="en-US" dirty="0"/>
              <a:t>There are several slide masters in the document for your use.</a:t>
            </a:r>
          </a:p>
          <a:p>
            <a:r>
              <a:rPr lang="en-US" dirty="0"/>
              <a:t>Font styles and colors should not be changed so the final presentation is visually cohesive.</a:t>
            </a:r>
          </a:p>
          <a:p>
            <a:r>
              <a:rPr lang="en-US" b="1" dirty="0"/>
              <a:t>Please delete this slide when finalizing your presentation.</a:t>
            </a:r>
          </a:p>
        </p:txBody>
      </p:sp>
      <p:sp>
        <p:nvSpPr>
          <p:cNvPr id="4" name="Slide Number Placeholder 3">
            <a:extLst>
              <a:ext uri="{FF2B5EF4-FFF2-40B4-BE49-F238E27FC236}">
                <a16:creationId xmlns:a16="http://schemas.microsoft.com/office/drawing/2014/main" id="{81CBAAAB-1E27-5D43-A3DE-4231E539CE40}"/>
              </a:ext>
            </a:extLst>
          </p:cNvPr>
          <p:cNvSpPr>
            <a:spLocks noGrp="1"/>
          </p:cNvSpPr>
          <p:nvPr>
            <p:ph type="sldNum" sz="quarter" idx="12"/>
          </p:nvPr>
        </p:nvSpPr>
        <p:spPr/>
        <p:txBody>
          <a:bodyPr/>
          <a:lstStyle/>
          <a:p>
            <a:fld id="{B6B8B72A-93B7-4F48-A335-98AF268E9278}" type="slidenum">
              <a:rPr lang="en-US" smtClean="0"/>
              <a:pPr/>
              <a:t>25</a:t>
            </a:fld>
            <a:endParaRPr lang="en-US"/>
          </a:p>
        </p:txBody>
      </p:sp>
    </p:spTree>
    <p:extLst>
      <p:ext uri="{BB962C8B-B14F-4D97-AF65-F5344CB8AC3E}">
        <p14:creationId xmlns:p14="http://schemas.microsoft.com/office/powerpoint/2010/main" val="1688163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at a table posing for the camera&#10;&#10;Description automatically generated">
            <a:extLst>
              <a:ext uri="{FF2B5EF4-FFF2-40B4-BE49-F238E27FC236}">
                <a16:creationId xmlns:a16="http://schemas.microsoft.com/office/drawing/2014/main" id="{0B1B0186-835E-DC44-9002-54939BD877F3}"/>
              </a:ext>
            </a:extLst>
          </p:cNvPr>
          <p:cNvPicPr>
            <a:picLocks noGrp="1" noChangeAspect="1"/>
          </p:cNvPicPr>
          <p:nvPr>
            <p:ph type="pic" idx="1"/>
          </p:nvPr>
        </p:nvPicPr>
        <p:blipFill>
          <a:blip r:embed="rId2"/>
          <a:srcRect t="50" b="50"/>
          <a:stretch>
            <a:fillRect/>
          </a:stretch>
        </p:blipFill>
        <p:spPr/>
      </p:pic>
      <p:sp>
        <p:nvSpPr>
          <p:cNvPr id="3" name="Title 2">
            <a:extLst>
              <a:ext uri="{FF2B5EF4-FFF2-40B4-BE49-F238E27FC236}">
                <a16:creationId xmlns:a16="http://schemas.microsoft.com/office/drawing/2014/main" id="{0DC653A4-05C7-9448-9244-DB1030E7184A}"/>
              </a:ext>
            </a:extLst>
          </p:cNvPr>
          <p:cNvSpPr>
            <a:spLocks noGrp="1"/>
          </p:cNvSpPr>
          <p:nvPr>
            <p:ph type="title"/>
          </p:nvPr>
        </p:nvSpPr>
        <p:spPr/>
        <p:txBody>
          <a:bodyPr/>
          <a:lstStyle/>
          <a:p>
            <a:r>
              <a:rPr lang="en-US" dirty="0"/>
              <a:t>VOA Music Programs</a:t>
            </a:r>
          </a:p>
        </p:txBody>
      </p:sp>
      <p:sp>
        <p:nvSpPr>
          <p:cNvPr id="4" name="Content Placeholder 3">
            <a:extLst>
              <a:ext uri="{FF2B5EF4-FFF2-40B4-BE49-F238E27FC236}">
                <a16:creationId xmlns:a16="http://schemas.microsoft.com/office/drawing/2014/main" id="{247B3385-FE86-FE47-895A-BE0A391D5904}"/>
              </a:ext>
            </a:extLst>
          </p:cNvPr>
          <p:cNvSpPr>
            <a:spLocks noGrp="1"/>
          </p:cNvSpPr>
          <p:nvPr>
            <p:ph sz="quarter" idx="4"/>
          </p:nvPr>
        </p:nvSpPr>
        <p:spPr>
          <a:xfrm>
            <a:off x="5637212" y="1371600"/>
            <a:ext cx="6400800" cy="4149436"/>
          </a:xfrm>
        </p:spPr>
        <p:txBody>
          <a:bodyPr/>
          <a:lstStyle/>
          <a:p>
            <a:r>
              <a:rPr lang="en-US" dirty="0"/>
              <a:t>Local and regional music</a:t>
            </a:r>
          </a:p>
          <a:p>
            <a:pPr lvl="1"/>
            <a:r>
              <a:rPr lang="en-US" dirty="0"/>
              <a:t>Music experts, artists and listeners</a:t>
            </a:r>
          </a:p>
          <a:p>
            <a:r>
              <a:rPr lang="en-US" dirty="0"/>
              <a:t>Western and U.S. music</a:t>
            </a:r>
          </a:p>
          <a:p>
            <a:pPr lvl="1"/>
            <a:r>
              <a:rPr lang="en-US" dirty="0"/>
              <a:t>Jazz</a:t>
            </a:r>
          </a:p>
          <a:p>
            <a:pPr lvl="1"/>
            <a:r>
              <a:rPr lang="en-US" dirty="0"/>
              <a:t>Pop</a:t>
            </a:r>
          </a:p>
          <a:p>
            <a:pPr lvl="1"/>
            <a:r>
              <a:rPr lang="en-US" dirty="0"/>
              <a:t>Variety</a:t>
            </a:r>
          </a:p>
          <a:p>
            <a:pPr lvl="1"/>
            <a:r>
              <a:rPr lang="en-US" dirty="0"/>
              <a:t>Interviews with artists &amp; listeners</a:t>
            </a:r>
          </a:p>
        </p:txBody>
      </p:sp>
      <p:sp>
        <p:nvSpPr>
          <p:cNvPr id="5" name="Slide Number Placeholder 4">
            <a:extLst>
              <a:ext uri="{FF2B5EF4-FFF2-40B4-BE49-F238E27FC236}">
                <a16:creationId xmlns:a16="http://schemas.microsoft.com/office/drawing/2014/main" id="{10FE785F-B511-E448-97ED-FAE373E308AD}"/>
              </a:ext>
            </a:extLst>
          </p:cNvPr>
          <p:cNvSpPr>
            <a:spLocks noGrp="1"/>
          </p:cNvSpPr>
          <p:nvPr>
            <p:ph type="sldNum" sz="quarter" idx="12"/>
          </p:nvPr>
        </p:nvSpPr>
        <p:spPr/>
        <p:txBody>
          <a:bodyPr/>
          <a:lstStyle/>
          <a:p>
            <a:fld id="{B6B8B72A-93B7-4F48-A335-98AF268E9278}" type="slidenum">
              <a:rPr lang="en-US" smtClean="0"/>
              <a:pPr/>
              <a:t>26</a:t>
            </a:fld>
            <a:endParaRPr lang="en-US"/>
          </a:p>
        </p:txBody>
      </p:sp>
    </p:spTree>
    <p:extLst>
      <p:ext uri="{BB962C8B-B14F-4D97-AF65-F5344CB8AC3E}">
        <p14:creationId xmlns:p14="http://schemas.microsoft.com/office/powerpoint/2010/main" val="385671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8307-F5C3-2547-BDB0-FBA60BD23B5C}"/>
              </a:ext>
            </a:extLst>
          </p:cNvPr>
          <p:cNvSpPr>
            <a:spLocks noGrp="1"/>
          </p:cNvSpPr>
          <p:nvPr>
            <p:ph type="title"/>
          </p:nvPr>
        </p:nvSpPr>
        <p:spPr/>
        <p:txBody>
          <a:bodyPr/>
          <a:lstStyle/>
          <a:p>
            <a:r>
              <a:rPr lang="en-US" dirty="0"/>
              <a:t>VOA Language Service Music Programs</a:t>
            </a:r>
          </a:p>
        </p:txBody>
      </p:sp>
      <p:sp>
        <p:nvSpPr>
          <p:cNvPr id="3" name="Content Placeholder 2">
            <a:extLst>
              <a:ext uri="{FF2B5EF4-FFF2-40B4-BE49-F238E27FC236}">
                <a16:creationId xmlns:a16="http://schemas.microsoft.com/office/drawing/2014/main" id="{8AAF7807-8473-1C4D-BCCD-33FB0C951C11}"/>
              </a:ext>
            </a:extLst>
          </p:cNvPr>
          <p:cNvSpPr>
            <a:spLocks noGrp="1"/>
          </p:cNvSpPr>
          <p:nvPr>
            <p:ph idx="1"/>
          </p:nvPr>
        </p:nvSpPr>
        <p:spPr>
          <a:xfrm>
            <a:off x="684212" y="1371601"/>
            <a:ext cx="10789919" cy="4190999"/>
          </a:xfrm>
        </p:spPr>
        <p:txBody>
          <a:bodyPr numCol="1" spcCol="457200">
            <a:normAutofit/>
          </a:bodyPr>
          <a:lstStyle/>
          <a:p>
            <a:pPr marL="342900" indent="-342900">
              <a:buFont typeface="Arial" panose="020B0604020202020204" pitchFamily="34" charset="0"/>
              <a:buChar char="•"/>
            </a:pPr>
            <a:r>
              <a:rPr lang="en-US" dirty="0">
                <a:latin typeface="+mj-lt"/>
              </a:rPr>
              <a:t>VOA English Radio &amp; TV</a:t>
            </a:r>
          </a:p>
          <a:p>
            <a:pPr lvl="1">
              <a:buFont typeface="System Font Regular"/>
              <a:buChar char="–"/>
            </a:pPr>
            <a:r>
              <a:rPr lang="en-US" dirty="0"/>
              <a:t>VOA1 – 24/7 Radio – Pop, Country, Jazz hits and variety shows</a:t>
            </a:r>
          </a:p>
          <a:p>
            <a:pPr lvl="1">
              <a:buFont typeface="System Font Regular"/>
              <a:buChar char="–"/>
            </a:pPr>
            <a:r>
              <a:rPr lang="en-US" dirty="0"/>
              <a:t>Crossroads TV</a:t>
            </a:r>
          </a:p>
          <a:p>
            <a:pPr marL="342900" indent="-342900">
              <a:buFont typeface="Arial" panose="020B0604020202020204" pitchFamily="34" charset="0"/>
              <a:buChar char="•"/>
            </a:pPr>
            <a:r>
              <a:rPr lang="en-US" dirty="0"/>
              <a:t>VOA Africa Division</a:t>
            </a:r>
          </a:p>
          <a:p>
            <a:pPr lvl="1">
              <a:buFont typeface="System Font Regular"/>
              <a:buChar char="–"/>
            </a:pPr>
            <a:r>
              <a:rPr lang="en-US" dirty="0"/>
              <a:t>In English: Music Time Africa – Hosted by ethnomusicologist Heather Maxwell</a:t>
            </a:r>
          </a:p>
          <a:p>
            <a:pPr lvl="1">
              <a:buFont typeface="System Font Regular"/>
              <a:buChar char="–"/>
            </a:pPr>
            <a:r>
              <a:rPr lang="en-US" dirty="0"/>
              <a:t>Shows in Swahili, Bambara &amp; French – African and Western Music</a:t>
            </a:r>
          </a:p>
          <a:p>
            <a:pPr marL="342900" indent="-342900">
              <a:buFont typeface="Arial" panose="020B0604020202020204" pitchFamily="34" charset="0"/>
              <a:buChar char="•"/>
            </a:pPr>
            <a:r>
              <a:rPr lang="en-US" dirty="0"/>
              <a:t>VOA East Asia Division</a:t>
            </a:r>
          </a:p>
          <a:p>
            <a:pPr lvl="1">
              <a:buFont typeface="System Font Regular"/>
              <a:buChar char="–"/>
            </a:pPr>
            <a:r>
              <a:rPr lang="en-US" dirty="0"/>
              <a:t>Three language services host radio shows: Korean, Indonesian and Lao.</a:t>
            </a:r>
          </a:p>
          <a:p>
            <a:pPr lvl="1">
              <a:buFont typeface="System Font Regular"/>
              <a:buChar char="–"/>
            </a:pPr>
            <a:r>
              <a:rPr lang="en-US" dirty="0"/>
              <a:t>Indonesian Crossroads TV</a:t>
            </a:r>
          </a:p>
          <a:p>
            <a:pPr marL="342900" indent="-342900">
              <a:buFont typeface="Arial" panose="020B0604020202020204" pitchFamily="34" charset="0"/>
              <a:buChar char="•"/>
            </a:pPr>
            <a:r>
              <a:rPr lang="en-US" dirty="0"/>
              <a:t>VOA South and Central Asian Division</a:t>
            </a:r>
          </a:p>
          <a:p>
            <a:pPr lvl="1">
              <a:buFont typeface="System Font Regular"/>
              <a:buChar char="–"/>
            </a:pPr>
            <a:r>
              <a:rPr lang="en-US" dirty="0"/>
              <a:t>Shows in Urdu and </a:t>
            </a:r>
            <a:r>
              <a:rPr lang="en-US" dirty="0" err="1"/>
              <a:t>Deewa</a:t>
            </a:r>
            <a:endParaRPr lang="en-US" dirty="0"/>
          </a:p>
        </p:txBody>
      </p:sp>
      <p:sp>
        <p:nvSpPr>
          <p:cNvPr id="4" name="Slide Number Placeholder 3">
            <a:extLst>
              <a:ext uri="{FF2B5EF4-FFF2-40B4-BE49-F238E27FC236}">
                <a16:creationId xmlns:a16="http://schemas.microsoft.com/office/drawing/2014/main" id="{2C7184D5-8717-6D4F-BA38-1CF1D8A4C592}"/>
              </a:ext>
            </a:extLst>
          </p:cNvPr>
          <p:cNvSpPr>
            <a:spLocks noGrp="1"/>
          </p:cNvSpPr>
          <p:nvPr>
            <p:ph type="sldNum" sz="quarter" idx="12"/>
          </p:nvPr>
        </p:nvSpPr>
        <p:spPr/>
        <p:txBody>
          <a:bodyPr/>
          <a:lstStyle/>
          <a:p>
            <a:fld id="{B6B8B72A-93B7-4F48-A335-98AF268E9278}" type="slidenum">
              <a:rPr lang="en-US" smtClean="0"/>
              <a:pPr/>
              <a:t>27</a:t>
            </a:fld>
            <a:endParaRPr lang="en-US" dirty="0"/>
          </a:p>
        </p:txBody>
      </p:sp>
    </p:spTree>
    <p:extLst>
      <p:ext uri="{BB962C8B-B14F-4D97-AF65-F5344CB8AC3E}">
        <p14:creationId xmlns:p14="http://schemas.microsoft.com/office/powerpoint/2010/main" val="130190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2648"/>
            <a:ext cx="9904412" cy="1368552"/>
          </a:xfrm>
        </p:spPr>
        <p:txBody>
          <a:bodyPr/>
          <a:lstStyle/>
          <a:p>
            <a:r>
              <a:rPr lang="en-US" dirty="0"/>
              <a:t>VOA is one of five networks under the U.S. Agency for Global Media</a:t>
            </a:r>
          </a:p>
        </p:txBody>
      </p:sp>
      <p:sp>
        <p:nvSpPr>
          <p:cNvPr id="4" name="Slide Number Placeholder 3"/>
          <p:cNvSpPr>
            <a:spLocks noGrp="1"/>
          </p:cNvSpPr>
          <p:nvPr>
            <p:ph type="sldNum" sz="quarter" idx="12"/>
          </p:nvPr>
        </p:nvSpPr>
        <p:spPr/>
        <p:txBody>
          <a:bodyPr/>
          <a:lstStyle/>
          <a:p>
            <a:fld id="{B6B8B72A-93B7-4F48-A335-98AF268E9278}" type="slidenum">
              <a:rPr lang="en-US" smtClean="0"/>
              <a:pPr/>
              <a:t>3</a:t>
            </a:fld>
            <a:endParaRPr lang="en-US"/>
          </a:p>
        </p:txBody>
      </p:sp>
      <p:pic>
        <p:nvPicPr>
          <p:cNvPr id="5" name="Picture 4" descr="Organizational chart of networks and grantees under USAGM">
            <a:extLst>
              <a:ext uri="{FF2B5EF4-FFF2-40B4-BE49-F238E27FC236}">
                <a16:creationId xmlns:a16="http://schemas.microsoft.com/office/drawing/2014/main" id="{024251EF-DA66-F345-8805-EE2834516EF3}"/>
              </a:ext>
            </a:extLst>
          </p:cNvPr>
          <p:cNvPicPr>
            <a:picLocks noChangeAspect="1"/>
          </p:cNvPicPr>
          <p:nvPr/>
        </p:nvPicPr>
        <p:blipFill>
          <a:blip r:embed="rId3"/>
          <a:stretch>
            <a:fillRect/>
          </a:stretch>
        </p:blipFill>
        <p:spPr>
          <a:xfrm>
            <a:off x="1039812" y="2006600"/>
            <a:ext cx="10998200" cy="3556000"/>
          </a:xfrm>
          <a:prstGeom prst="rect">
            <a:avLst/>
          </a:prstGeom>
        </p:spPr>
      </p:pic>
    </p:spTree>
    <p:extLst>
      <p:ext uri="{BB962C8B-B14F-4D97-AF65-F5344CB8AC3E}">
        <p14:creationId xmlns:p14="http://schemas.microsoft.com/office/powerpoint/2010/main" val="427371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37212" y="1371600"/>
            <a:ext cx="6248400" cy="777240"/>
          </a:xfrm>
        </p:spPr>
        <p:txBody>
          <a:bodyPr/>
          <a:lstStyle/>
          <a:p>
            <a:r>
              <a:rPr lang="en-US" dirty="0"/>
              <a:t>Why We Were Created</a:t>
            </a:r>
          </a:p>
        </p:txBody>
      </p:sp>
      <p:sp>
        <p:nvSpPr>
          <p:cNvPr id="8" name="Content Placeholder 7"/>
          <p:cNvSpPr>
            <a:spLocks noGrp="1"/>
          </p:cNvSpPr>
          <p:nvPr>
            <p:ph sz="quarter" idx="4"/>
          </p:nvPr>
        </p:nvSpPr>
        <p:spPr>
          <a:xfrm>
            <a:off x="5637212" y="2148840"/>
            <a:ext cx="5638800" cy="3265488"/>
          </a:xfrm>
        </p:spPr>
        <p:txBody>
          <a:bodyPr/>
          <a:lstStyle/>
          <a:p>
            <a:pPr marL="0" indent="0">
              <a:buNone/>
            </a:pPr>
            <a:r>
              <a:rPr lang="en-US" dirty="0">
                <a:latin typeface="Calibri"/>
                <a:cs typeface="Calibri"/>
              </a:rPr>
              <a:t>During WWII, in response to the needs of closed societies and war-torn countries, VOA’s accurate and objective news reports countered the onslaught of Nazi and fascist propaganda.</a:t>
            </a:r>
          </a:p>
        </p:txBody>
      </p:sp>
      <p:pic>
        <p:nvPicPr>
          <p:cNvPr id="3" name="Picture Placeholder 2" descr="A black and white image of a vintage microphone with an attached &quot; Voice of America &quot; placard." title="VOA Vintage mMicrophone"/>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5" name="Slide Number Placeholder 4"/>
          <p:cNvSpPr>
            <a:spLocks noGrp="1"/>
          </p:cNvSpPr>
          <p:nvPr>
            <p:ph type="sldNum" sz="quarter" idx="12"/>
          </p:nvPr>
        </p:nvSpPr>
        <p:spPr/>
        <p:txBody>
          <a:bodyPr/>
          <a:lstStyle/>
          <a:p>
            <a:fld id="{B6B8B72A-93B7-4F48-A335-98AF268E9278}" type="slidenum">
              <a:rPr lang="en-US" smtClean="0"/>
              <a:pPr/>
              <a:t>4</a:t>
            </a:fld>
            <a:endParaRPr lang="en-US"/>
          </a:p>
        </p:txBody>
      </p:sp>
    </p:spTree>
    <p:extLst>
      <p:ext uri="{BB962C8B-B14F-4D97-AF65-F5344CB8AC3E}">
        <p14:creationId xmlns:p14="http://schemas.microsoft.com/office/powerpoint/2010/main" val="115132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Press Freedom</a:t>
            </a:r>
          </a:p>
        </p:txBody>
      </p:sp>
      <p:sp>
        <p:nvSpPr>
          <p:cNvPr id="4" name="Content Placeholder 3"/>
          <p:cNvSpPr>
            <a:spLocks noGrp="1"/>
          </p:cNvSpPr>
          <p:nvPr>
            <p:ph sz="quarter" idx="4"/>
          </p:nvPr>
        </p:nvSpPr>
        <p:spPr>
          <a:xfrm>
            <a:off x="5637212" y="1371600"/>
            <a:ext cx="5943600" cy="3505200"/>
          </a:xfrm>
        </p:spPr>
        <p:txBody>
          <a:bodyPr>
            <a:normAutofit fontScale="92500"/>
          </a:bodyPr>
          <a:lstStyle/>
          <a:p>
            <a:pPr marL="0" indent="0">
              <a:spcBef>
                <a:spcPts val="400"/>
              </a:spcBef>
              <a:buNone/>
            </a:pPr>
            <a:r>
              <a:rPr lang="en-US" dirty="0">
                <a:latin typeface="Calibri"/>
                <a:cs typeface="Calibri"/>
              </a:rPr>
              <a:t>Many countries limit or prohibit a free and independent press. Throughout World War II, the Cold War, the fight against global terrorism and the struggle for freedom around the globe today, VOA exemplifies the principles of a free press.</a:t>
            </a:r>
          </a:p>
          <a:p>
            <a:r>
              <a:rPr lang="en-US" sz="2200" dirty="0">
                <a:latin typeface="Calibri"/>
                <a:cs typeface="Calibri"/>
              </a:rPr>
              <a:t>For many nations, VOA is the only source of reliable news and information.</a:t>
            </a:r>
          </a:p>
          <a:p>
            <a:r>
              <a:rPr lang="en-US" sz="2200" dirty="0">
                <a:latin typeface="Calibri"/>
                <a:cs typeface="Calibri"/>
              </a:rPr>
              <a:t>Despite interference by foreign governments, VOA continues its broadcasts.</a:t>
            </a:r>
          </a:p>
          <a:p>
            <a:r>
              <a:rPr lang="en-US" sz="2200" dirty="0">
                <a:latin typeface="Calibri"/>
                <a:cs typeface="Calibri"/>
              </a:rPr>
              <a:t>Press freedom around the world continues to decline.</a:t>
            </a:r>
          </a:p>
        </p:txBody>
      </p:sp>
      <p:sp>
        <p:nvSpPr>
          <p:cNvPr id="7" name="TextBox 6"/>
          <p:cNvSpPr txBox="1"/>
          <p:nvPr/>
        </p:nvSpPr>
        <p:spPr>
          <a:xfrm>
            <a:off x="5637212" y="5039380"/>
            <a:ext cx="6096000" cy="523220"/>
          </a:xfrm>
          <a:prstGeom prst="rect">
            <a:avLst/>
          </a:prstGeom>
          <a:noFill/>
        </p:spPr>
        <p:txBody>
          <a:bodyPr wrap="square" lIns="0" tIns="0" rIns="0" bIns="0" rtlCol="0">
            <a:normAutofit fontScale="85000" lnSpcReduction="10000"/>
          </a:bodyPr>
          <a:lstStyle/>
          <a:p>
            <a:pPr>
              <a:lnSpc>
                <a:spcPct val="110000"/>
              </a:lnSpc>
              <a:spcBef>
                <a:spcPts val="1200"/>
              </a:spcBef>
            </a:pPr>
            <a:r>
              <a:rPr lang="en-US" sz="2000" i="1" dirty="0">
                <a:solidFill>
                  <a:srgbClr val="768492"/>
                </a:solidFill>
                <a:latin typeface="Calibri"/>
                <a:cs typeface="Calibri"/>
              </a:rPr>
              <a:t>“The liberty of the press is essential to the security of the state.”</a:t>
            </a:r>
          </a:p>
          <a:p>
            <a:pPr marL="57150" indent="55563">
              <a:lnSpc>
                <a:spcPct val="110000"/>
              </a:lnSpc>
              <a:spcBef>
                <a:spcPts val="0"/>
              </a:spcBef>
              <a:buNone/>
            </a:pPr>
            <a:r>
              <a:rPr lang="en-US" sz="1400" dirty="0">
                <a:solidFill>
                  <a:srgbClr val="768492"/>
                </a:solidFill>
                <a:latin typeface="Calibri"/>
                <a:cs typeface="Calibri"/>
              </a:rPr>
              <a:t>John Adams (Second president of the United States)</a:t>
            </a:r>
          </a:p>
        </p:txBody>
      </p:sp>
      <p:pic>
        <p:nvPicPr>
          <p:cNvPr id="6" name="Picture Placeholder 5" descr="An image of a news broadcaster in a television studio. The man is facing the camera reading news and is in front of a video screen with an animated Voice of America logo." title="VOA Studio Broadcast"/>
          <p:cNvPicPr>
            <a:picLocks noGrp="1" noChangeAspect="1"/>
          </p:cNvPicPr>
          <p:nvPr>
            <p:ph type="pic" idx="1"/>
          </p:nvPr>
        </p:nvPicPr>
        <p:blipFill>
          <a:blip r:embed="rId3">
            <a:extLst>
              <a:ext uri="{28A0092B-C50C-407E-A947-70E740481C1C}">
                <a14:useLocalDpi xmlns:a14="http://schemas.microsoft.com/office/drawing/2010/main" val="0"/>
              </a:ext>
            </a:extLst>
          </a:blip>
          <a:srcRect l="12" r="12"/>
          <a:stretch>
            <a:fillRect/>
          </a:stretch>
        </p:blipFill>
        <p:spPr/>
      </p:pic>
      <p:sp>
        <p:nvSpPr>
          <p:cNvPr id="5" name="Slide Number Placeholder 4"/>
          <p:cNvSpPr>
            <a:spLocks noGrp="1"/>
          </p:cNvSpPr>
          <p:nvPr>
            <p:ph type="sldNum" sz="quarter" idx="12"/>
          </p:nvPr>
        </p:nvSpPr>
        <p:spPr/>
        <p:txBody>
          <a:bodyPr/>
          <a:lstStyle/>
          <a:p>
            <a:fld id="{B6B8B72A-93B7-4F48-A335-98AF268E9278}" type="slidenum">
              <a:rPr lang="en-US" smtClean="0"/>
              <a:pPr/>
              <a:t>5</a:t>
            </a:fld>
            <a:endParaRPr lang="en-US"/>
          </a:p>
        </p:txBody>
      </p:sp>
    </p:spTree>
    <p:extLst>
      <p:ext uri="{BB962C8B-B14F-4D97-AF65-F5344CB8AC3E}">
        <p14:creationId xmlns:p14="http://schemas.microsoft.com/office/powerpoint/2010/main" val="237859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The Charter</a:t>
            </a:r>
            <a:br>
              <a:rPr lang="en-US" dirty="0"/>
            </a:br>
            <a:endParaRPr lang="en-US" dirty="0"/>
          </a:p>
        </p:txBody>
      </p:sp>
      <p:sp>
        <p:nvSpPr>
          <p:cNvPr id="4" name="Content Placeholder 3"/>
          <p:cNvSpPr>
            <a:spLocks noGrp="1"/>
          </p:cNvSpPr>
          <p:nvPr>
            <p:ph sz="quarter" idx="4"/>
          </p:nvPr>
        </p:nvSpPr>
        <p:spPr>
          <a:xfrm>
            <a:off x="5637212" y="1371600"/>
            <a:ext cx="6324600" cy="4114800"/>
          </a:xfrm>
        </p:spPr>
        <p:txBody>
          <a:bodyPr/>
          <a:lstStyle/>
          <a:p>
            <a:pPr marL="0" lvl="0" indent="0">
              <a:buNone/>
            </a:pPr>
            <a:r>
              <a:rPr lang="en-US" sz="2800" dirty="0">
                <a:latin typeface="Calibri"/>
                <a:cs typeface="Calibri"/>
              </a:rPr>
              <a:t>VOA will:</a:t>
            </a:r>
          </a:p>
          <a:p>
            <a:r>
              <a:rPr lang="en-US" dirty="0">
                <a:solidFill>
                  <a:prstClr val="black"/>
                </a:solidFill>
                <a:latin typeface="Calibri"/>
                <a:cs typeface="Calibri"/>
              </a:rPr>
              <a:t>Serve as “a consistently reliable and authoritative source of news.” </a:t>
            </a:r>
          </a:p>
          <a:p>
            <a:r>
              <a:rPr lang="en-US" dirty="0">
                <a:solidFill>
                  <a:prstClr val="black"/>
                </a:solidFill>
                <a:latin typeface="Calibri"/>
                <a:cs typeface="Calibri"/>
              </a:rPr>
              <a:t>Be “accurate, objective, and comprehensive.”</a:t>
            </a:r>
          </a:p>
          <a:p>
            <a:r>
              <a:rPr lang="en-US" dirty="0">
                <a:solidFill>
                  <a:prstClr val="black"/>
                </a:solidFill>
                <a:latin typeface="Calibri"/>
                <a:cs typeface="Calibri"/>
              </a:rPr>
              <a:t>“Represent America… through a balanced and comprehensive projection of significant American thought and institutions.”</a:t>
            </a:r>
          </a:p>
          <a:p>
            <a:r>
              <a:rPr lang="en-US" dirty="0">
                <a:solidFill>
                  <a:prstClr val="black"/>
                </a:solidFill>
                <a:latin typeface="Calibri"/>
                <a:cs typeface="Calibri"/>
              </a:rPr>
              <a:t>“Present the policies of the United States and foster responsible discussion and opinion of these policies.”</a:t>
            </a:r>
            <a:endParaRPr lang="en-US" i="1" dirty="0">
              <a:solidFill>
                <a:prstClr val="black"/>
              </a:solidFill>
              <a:latin typeface="Calibri"/>
              <a:cs typeface="Calibri"/>
            </a:endParaRPr>
          </a:p>
        </p:txBody>
      </p:sp>
      <p:pic>
        <p:nvPicPr>
          <p:cNvPr id="9" name="Picture Placeholder 8" descr="A female reporter looking at the camera and holding a Voice of America microphone, in front of a parade stand for the 2016 Presidential Inauguration parade." title="VOA Inauguration Coverage"/>
          <p:cNvPicPr>
            <a:picLocks noGrp="1" noChangeAspect="1"/>
          </p:cNvPicPr>
          <p:nvPr>
            <p:ph type="pic" idx="1"/>
          </p:nvPr>
        </p:nvPicPr>
        <p:blipFill>
          <a:blip r:embed="rId2">
            <a:extLst>
              <a:ext uri="{28A0092B-C50C-407E-A947-70E740481C1C}">
                <a14:useLocalDpi xmlns:a14="http://schemas.microsoft.com/office/drawing/2010/main" val="0"/>
              </a:ext>
            </a:extLst>
          </a:blip>
          <a:srcRect l="12" r="12"/>
          <a:stretch>
            <a:fillRect/>
          </a:stretch>
        </p:blipFill>
        <p:spPr/>
      </p:pic>
      <p:sp>
        <p:nvSpPr>
          <p:cNvPr id="5" name="Slide Number Placeholder 4"/>
          <p:cNvSpPr>
            <a:spLocks noGrp="1"/>
          </p:cNvSpPr>
          <p:nvPr>
            <p:ph type="sldNum" sz="quarter" idx="12"/>
          </p:nvPr>
        </p:nvSpPr>
        <p:spPr/>
        <p:txBody>
          <a:bodyPr/>
          <a:lstStyle/>
          <a:p>
            <a:fld id="{B6B8B72A-93B7-4F48-A335-98AF268E9278}" type="slidenum">
              <a:rPr lang="en-US" smtClean="0"/>
              <a:pPr/>
              <a:t>6</a:t>
            </a:fld>
            <a:endParaRPr lang="en-US"/>
          </a:p>
        </p:txBody>
      </p:sp>
    </p:spTree>
    <p:extLst>
      <p:ext uri="{BB962C8B-B14F-4D97-AF65-F5344CB8AC3E}">
        <p14:creationId xmlns:p14="http://schemas.microsoft.com/office/powerpoint/2010/main" val="341309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Firewall</a:t>
            </a:r>
          </a:p>
        </p:txBody>
      </p:sp>
      <p:sp>
        <p:nvSpPr>
          <p:cNvPr id="4" name="Content Placeholder 3"/>
          <p:cNvSpPr>
            <a:spLocks noGrp="1"/>
          </p:cNvSpPr>
          <p:nvPr>
            <p:ph idx="1"/>
          </p:nvPr>
        </p:nvSpPr>
        <p:spPr>
          <a:xfrm>
            <a:off x="2132013" y="1371600"/>
            <a:ext cx="7924799" cy="4074868"/>
          </a:xfrm>
        </p:spPr>
        <p:txBody>
          <a:bodyPr>
            <a:normAutofit/>
          </a:bodyPr>
          <a:lstStyle/>
          <a:p>
            <a:pPr marL="0" indent="0">
              <a:buNone/>
            </a:pPr>
            <a:r>
              <a:rPr lang="en-US" dirty="0">
                <a:latin typeface="Calibri"/>
                <a:cs typeface="Calibri"/>
              </a:rPr>
              <a:t>The editorial integrity of VOA journalists is ensured by the “firewall” that was first codified in the VOA Charter of 1976 and later reinforced in the U.S. International Broadcasting Act of 1994 and the National Defense Authorization Act of 2016.</a:t>
            </a:r>
          </a:p>
          <a:p>
            <a:r>
              <a:rPr lang="en-US" sz="2200" dirty="0">
                <a:latin typeface="Calibri"/>
                <a:cs typeface="Calibri"/>
              </a:rPr>
              <a:t>Prohibits interference by U.S. government officials, including officials of USAGM, in news coverage</a:t>
            </a:r>
          </a:p>
          <a:p>
            <a:r>
              <a:rPr lang="en-US" sz="2200" dirty="0">
                <a:latin typeface="Calibri"/>
                <a:cs typeface="Calibri"/>
              </a:rPr>
              <a:t>Requires VOA journalists to develop content of the highest journalistic standards that is free of political interference</a:t>
            </a:r>
          </a:p>
        </p:txBody>
      </p:sp>
      <p:sp>
        <p:nvSpPr>
          <p:cNvPr id="5" name="Slide Number Placeholder 4"/>
          <p:cNvSpPr>
            <a:spLocks noGrp="1"/>
          </p:cNvSpPr>
          <p:nvPr>
            <p:ph type="sldNum" sz="quarter" idx="12"/>
          </p:nvPr>
        </p:nvSpPr>
        <p:spPr/>
        <p:txBody>
          <a:bodyPr/>
          <a:lstStyle/>
          <a:p>
            <a:fld id="{B6B8B72A-93B7-4F48-A335-98AF268E9278}" type="slidenum">
              <a:rPr lang="en-US" smtClean="0"/>
              <a:pPr/>
              <a:t>7</a:t>
            </a:fld>
            <a:endParaRPr lang="en-US"/>
          </a:p>
        </p:txBody>
      </p:sp>
    </p:spTree>
    <p:extLst>
      <p:ext uri="{BB962C8B-B14F-4D97-AF65-F5344CB8AC3E}">
        <p14:creationId xmlns:p14="http://schemas.microsoft.com/office/powerpoint/2010/main" val="227668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17E8-5899-464E-8A74-95D12524BEF4}"/>
              </a:ext>
            </a:extLst>
          </p:cNvPr>
          <p:cNvSpPr>
            <a:spLocks noGrp="1"/>
          </p:cNvSpPr>
          <p:nvPr>
            <p:ph type="title"/>
          </p:nvPr>
        </p:nvSpPr>
        <p:spPr/>
        <p:txBody>
          <a:bodyPr/>
          <a:lstStyle/>
          <a:p>
            <a:r>
              <a:rPr lang="en-US" dirty="0"/>
              <a:t>VOA &amp; Journalism Initiatives</a:t>
            </a:r>
          </a:p>
        </p:txBody>
      </p:sp>
      <p:sp>
        <p:nvSpPr>
          <p:cNvPr id="3" name="Content Placeholder 2">
            <a:extLst>
              <a:ext uri="{FF2B5EF4-FFF2-40B4-BE49-F238E27FC236}">
                <a16:creationId xmlns:a16="http://schemas.microsoft.com/office/drawing/2014/main" id="{2AFDA7B0-1BA8-F64D-8D05-86D5FB31E181}"/>
              </a:ext>
            </a:extLst>
          </p:cNvPr>
          <p:cNvSpPr>
            <a:spLocks noGrp="1"/>
          </p:cNvSpPr>
          <p:nvPr>
            <p:ph idx="1"/>
          </p:nvPr>
        </p:nvSpPr>
        <p:spPr/>
        <p:txBody>
          <a:bodyPr/>
          <a:lstStyle/>
          <a:p>
            <a:r>
              <a:rPr lang="en-US" dirty="0"/>
              <a:t>Collaborating with Arizona State University’s Cronkite School of Journalism, VOA contributes to transparency, working collectively on software to make it easier and quicker for journalists to post visible corrections to stories.</a:t>
            </a:r>
          </a:p>
          <a:p>
            <a:r>
              <a:rPr lang="en-US" dirty="0"/>
              <a:t>Participates in a state-of-the-art coalition of news industry standards editors that meets quarterly, tackling the toughest journalistic challenges facing news organizations today. </a:t>
            </a:r>
          </a:p>
          <a:p>
            <a:r>
              <a:rPr lang="en-US" dirty="0"/>
              <a:t>As a member of the #</a:t>
            </a:r>
            <a:r>
              <a:rPr lang="en-US" dirty="0" err="1"/>
              <a:t>OneFreePress</a:t>
            </a:r>
            <a:r>
              <a:rPr lang="en-US" dirty="0"/>
              <a:t> coalition, VOA joins prominent editors and publishers using its global reach to spotlight journalists who are under attack.</a:t>
            </a:r>
          </a:p>
        </p:txBody>
      </p:sp>
      <p:sp>
        <p:nvSpPr>
          <p:cNvPr id="4" name="Slide Number Placeholder 3">
            <a:extLst>
              <a:ext uri="{FF2B5EF4-FFF2-40B4-BE49-F238E27FC236}">
                <a16:creationId xmlns:a16="http://schemas.microsoft.com/office/drawing/2014/main" id="{F11D449E-8673-144F-AD3C-07558A6B69EA}"/>
              </a:ext>
            </a:extLst>
          </p:cNvPr>
          <p:cNvSpPr>
            <a:spLocks noGrp="1"/>
          </p:cNvSpPr>
          <p:nvPr>
            <p:ph type="sldNum" sz="quarter" idx="12"/>
          </p:nvPr>
        </p:nvSpPr>
        <p:spPr/>
        <p:txBody>
          <a:bodyPr/>
          <a:lstStyle/>
          <a:p>
            <a:fld id="{B6B8B72A-93B7-4F48-A335-98AF268E9278}" type="slidenum">
              <a:rPr lang="en-US" smtClean="0"/>
              <a:pPr/>
              <a:t>8</a:t>
            </a:fld>
            <a:endParaRPr lang="en-US"/>
          </a:p>
        </p:txBody>
      </p:sp>
    </p:spTree>
    <p:extLst>
      <p:ext uri="{BB962C8B-B14F-4D97-AF65-F5344CB8AC3E}">
        <p14:creationId xmlns:p14="http://schemas.microsoft.com/office/powerpoint/2010/main" val="410648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Smith-</a:t>
            </a:r>
            <a:r>
              <a:rPr lang="en-US" dirty="0" err="1"/>
              <a:t>Mundt</a:t>
            </a:r>
            <a:r>
              <a:rPr lang="en-US" dirty="0"/>
              <a:t> Act </a:t>
            </a:r>
          </a:p>
        </p:txBody>
      </p:sp>
      <p:sp>
        <p:nvSpPr>
          <p:cNvPr id="4" name="Content Placeholder 3"/>
          <p:cNvSpPr>
            <a:spLocks noGrp="1"/>
          </p:cNvSpPr>
          <p:nvPr>
            <p:ph idx="1"/>
          </p:nvPr>
        </p:nvSpPr>
        <p:spPr>
          <a:xfrm>
            <a:off x="2132013" y="1371600"/>
            <a:ext cx="7924799" cy="4114800"/>
          </a:xfrm>
        </p:spPr>
        <p:txBody>
          <a:bodyPr>
            <a:normAutofit/>
          </a:bodyPr>
          <a:lstStyle/>
          <a:p>
            <a:pPr marL="0" indent="0">
              <a:buNone/>
            </a:pPr>
            <a:r>
              <a:rPr lang="en-US" dirty="0">
                <a:latin typeface="Calibri"/>
                <a:cs typeface="Calibri"/>
              </a:rPr>
              <a:t>Passed by Congress in 1948, the Smith-</a:t>
            </a:r>
            <a:r>
              <a:rPr lang="en-US" dirty="0" err="1">
                <a:latin typeface="Calibri"/>
                <a:cs typeface="Calibri"/>
              </a:rPr>
              <a:t>Mundt</a:t>
            </a:r>
            <a:r>
              <a:rPr lang="en-US" dirty="0">
                <a:latin typeface="Calibri"/>
                <a:cs typeface="Calibri"/>
              </a:rPr>
              <a:t> law prevents VOA from broadcasting in the United States.</a:t>
            </a:r>
          </a:p>
          <a:p>
            <a:pPr marL="0" indent="0">
              <a:buNone/>
            </a:pPr>
            <a:r>
              <a:rPr lang="en-US" dirty="0">
                <a:latin typeface="Calibri"/>
                <a:cs typeface="Calibri"/>
              </a:rPr>
              <a:t>The law was amended in July 2013 allowing VOA to share only original content inside the U.S. upon request.</a:t>
            </a:r>
          </a:p>
          <a:p>
            <a:r>
              <a:rPr lang="en-US" sz="2200" dirty="0">
                <a:latin typeface="Calibri"/>
                <a:cs typeface="Calibri"/>
              </a:rPr>
              <a:t>VOA can accept requests for one-time use of its radio, TV or web original products.</a:t>
            </a:r>
          </a:p>
          <a:p>
            <a:r>
              <a:rPr lang="en-US" sz="2200" dirty="0"/>
              <a:t>VOA can accept requests for ongoing use of its programs, unless they originate from an entity that intends to broadcast our content to audiences located within the United States.</a:t>
            </a:r>
            <a:endParaRPr lang="en-US" sz="2200" dirty="0">
              <a:latin typeface="Calibri"/>
              <a:cs typeface="Calibri"/>
            </a:endParaRPr>
          </a:p>
        </p:txBody>
      </p:sp>
      <p:sp>
        <p:nvSpPr>
          <p:cNvPr id="5" name="Slide Number Placeholder 4"/>
          <p:cNvSpPr>
            <a:spLocks noGrp="1"/>
          </p:cNvSpPr>
          <p:nvPr>
            <p:ph type="sldNum" sz="quarter" idx="12"/>
          </p:nvPr>
        </p:nvSpPr>
        <p:spPr/>
        <p:txBody>
          <a:bodyPr/>
          <a:lstStyle/>
          <a:p>
            <a:fld id="{B6B8B72A-93B7-4F48-A335-98AF268E9278}" type="slidenum">
              <a:rPr lang="en-US" smtClean="0"/>
              <a:pPr/>
              <a:t>9</a:t>
            </a:fld>
            <a:endParaRPr lang="en-US"/>
          </a:p>
        </p:txBody>
      </p:sp>
    </p:spTree>
    <p:extLst>
      <p:ext uri="{BB962C8B-B14F-4D97-AF65-F5344CB8AC3E}">
        <p14:creationId xmlns:p14="http://schemas.microsoft.com/office/powerpoint/2010/main" val="140090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5126</TotalTime>
  <Words>1590</Words>
  <Application>Microsoft Office PowerPoint</Application>
  <PresentationFormat>Custom</PresentationFormat>
  <Paragraphs>181</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Who We Are</vt:lpstr>
      <vt:lpstr>VOA is one of five networks under the U.S. Agency for Global Media</vt:lpstr>
      <vt:lpstr>Why We Were Created</vt:lpstr>
      <vt:lpstr>Press Freedom</vt:lpstr>
      <vt:lpstr>The Charter </vt:lpstr>
      <vt:lpstr>Firewall</vt:lpstr>
      <vt:lpstr>VOA &amp; Journalism Initiatives</vt:lpstr>
      <vt:lpstr>Smith-Mundt Act </vt:lpstr>
      <vt:lpstr>Risking Their Lives</vt:lpstr>
      <vt:lpstr>Hall of Fame</vt:lpstr>
      <vt:lpstr>Today’s VOA Broadcasters</vt:lpstr>
      <vt:lpstr>Covering America, Broadcasting to the World</vt:lpstr>
      <vt:lpstr>Areas of News Coverage  </vt:lpstr>
      <vt:lpstr>VOA – RFE/RL Joint Ventures</vt:lpstr>
      <vt:lpstr>Worldwide Presence</vt:lpstr>
      <vt:lpstr>VOA Works with Local Broadcasters</vt:lpstr>
      <vt:lpstr>VOA Weekly Audiences 2014-2019</vt:lpstr>
      <vt:lpstr>83% of Surveyed Global Audiences Trust VOA*</vt:lpstr>
      <vt:lpstr>Social Media Growth 2014-2019</vt:lpstr>
      <vt:lpstr>Awards &amp; Honors</vt:lpstr>
      <vt:lpstr>Our Promise</vt:lpstr>
      <vt:lpstr>PowerPoint Presentation</vt:lpstr>
      <vt:lpstr>Questions</vt:lpstr>
      <vt:lpstr>Additional Slides</vt:lpstr>
      <vt:lpstr>VOA Music Programs</vt:lpstr>
      <vt:lpstr>VOA Language Service Music Programs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of America Mission Brief 2018</dc:title>
  <dc:subject/>
  <dc:creator>Jim Fry</dc:creator>
  <cp:keywords/>
  <dc:description/>
  <cp:lastModifiedBy>Kristin Searing</cp:lastModifiedBy>
  <cp:revision>948</cp:revision>
  <cp:lastPrinted>2019-12-19T16:23:55Z</cp:lastPrinted>
  <dcterms:created xsi:type="dcterms:W3CDTF">2018-11-07T19:07:00Z</dcterms:created>
  <dcterms:modified xsi:type="dcterms:W3CDTF">2020-05-19T17:45:52Z</dcterms:modified>
  <cp:category/>
</cp:coreProperties>
</file>