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8"/>
    <p:restoredTop sz="94619"/>
  </p:normalViewPr>
  <p:slideViewPr>
    <p:cSldViewPr snapToGrid="0" snapToObjects="1">
      <p:cViewPr>
        <p:scale>
          <a:sx n="126" d="100"/>
          <a:sy n="126" d="100"/>
        </p:scale>
        <p:origin x="7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imac/Dropbox/Belgeler/Sendikal/DISK/Aras&#807;t&#305;rmalar/Asgari%20u&#776;cret/Tablolar%20excel/Ameco%20Veritaban&#305;%20Emeg&#774;in%20PAy&#30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imac/Dropbox/Belgeler/Sendikal/DISK/Aras&#807;t&#305;rmalar/Asgari%20u&#776;cret/Tablolar%20excel/Gelir%20dag&#774;&#305;l&#305;m&#30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imac/Dropbox/Belgeler/Sendikal/DISK/Aras&#807;t&#305;rmalar/Asgari%20u&#776;cret/Tablolar%20excel/Ameco%20Veritaban&#305;%20Emeg&#774;in%20PAy&#30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imac/Dropbox/Belgeler/Sendikal/DISK/Aras&#807;t&#305;rmalar/Asgari%20u&#776;cret/Tablolar%20excel/asgari%20u&#776;cret%20ppp-oecd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imac/Dropbox/Belgeler/Sendikal/DISK/Aras&#807;t&#305;rmalar/Asgari%20u&#776;cret/Tablolar%20excel/saat%20u&#776;cretleri-ab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ZZ/Dropbox/Belgeler/Sendikal/DISK/Aras&#807;t&#305;rmalar/Asgari%20u&#776;cret/Tablolar%20excel/Asgari%20u&#776;cret%20dol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imac/Dropbox/Belgeler/Sendikal/DISK/Aras&#807;t&#305;rmalar/Asgari%20u&#776;cret/Tablolar%20excel/Devletin%20is&#807;verenler%20ic&#807;in%20o&#776;dedg&#774;i%205%20pu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94871587833699"/>
          <c:y val="0.0028323041021082"/>
          <c:w val="0.930767934982844"/>
          <c:h val="0.779314805128712"/>
        </c:manualLayout>
      </c:layout>
      <c:lineChart>
        <c:grouping val="standard"/>
        <c:varyColors val="0"/>
        <c:ser>
          <c:idx val="0"/>
          <c:order val="0"/>
          <c:tx>
            <c:strRef>
              <c:f>'emeğin payı'!$B$39</c:f>
              <c:strCache>
                <c:ptCount val="1"/>
                <c:pt idx="0">
                  <c:v>Türkiye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'emeğin payı'!$A$40:$A$59</c:f>
              <c:numCache>
                <c:formatCode>General</c:formatCode>
                <c:ptCount val="20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</c:numRef>
          </c:cat>
          <c:val>
            <c:numRef>
              <c:f>'emeğin payı'!$B$40:$B$59</c:f>
              <c:numCache>
                <c:formatCode>General</c:formatCode>
                <c:ptCount val="20"/>
                <c:pt idx="0">
                  <c:v>43.1</c:v>
                </c:pt>
                <c:pt idx="1">
                  <c:v>44.5</c:v>
                </c:pt>
                <c:pt idx="2">
                  <c:v>44.0</c:v>
                </c:pt>
                <c:pt idx="3">
                  <c:v>52.2</c:v>
                </c:pt>
                <c:pt idx="4">
                  <c:v>46.5</c:v>
                </c:pt>
                <c:pt idx="5">
                  <c:v>46.2</c:v>
                </c:pt>
                <c:pt idx="6">
                  <c:v>43.2</c:v>
                </c:pt>
                <c:pt idx="7">
                  <c:v>42.3</c:v>
                </c:pt>
                <c:pt idx="8">
                  <c:v>37.2</c:v>
                </c:pt>
                <c:pt idx="9">
                  <c:v>35.1</c:v>
                </c:pt>
                <c:pt idx="10">
                  <c:v>33.6</c:v>
                </c:pt>
                <c:pt idx="11">
                  <c:v>33.8</c:v>
                </c:pt>
                <c:pt idx="12">
                  <c:v>33.0</c:v>
                </c:pt>
                <c:pt idx="13">
                  <c:v>34.6</c:v>
                </c:pt>
                <c:pt idx="14">
                  <c:v>34.1</c:v>
                </c:pt>
                <c:pt idx="15">
                  <c:v>30.1</c:v>
                </c:pt>
                <c:pt idx="16">
                  <c:v>31.5</c:v>
                </c:pt>
                <c:pt idx="17">
                  <c:v>31.9</c:v>
                </c:pt>
                <c:pt idx="18">
                  <c:v>33.0</c:v>
                </c:pt>
                <c:pt idx="19">
                  <c:v>34.0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'emeğin payı'!$C$39</c:f>
              <c:strCache>
                <c:ptCount val="1"/>
                <c:pt idx="0">
                  <c:v>AB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'emeğin payı'!$A$40:$A$59</c:f>
              <c:numCache>
                <c:formatCode>General</c:formatCode>
                <c:ptCount val="20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</c:numRef>
          </c:cat>
          <c:val>
            <c:numRef>
              <c:f>'emeğin payı'!$C$40:$C$59</c:f>
              <c:numCache>
                <c:formatCode>General</c:formatCode>
                <c:ptCount val="20"/>
                <c:pt idx="0">
                  <c:v>56.5</c:v>
                </c:pt>
                <c:pt idx="1">
                  <c:v>56.0</c:v>
                </c:pt>
                <c:pt idx="2">
                  <c:v>55.7</c:v>
                </c:pt>
                <c:pt idx="3">
                  <c:v>56.0</c:v>
                </c:pt>
                <c:pt idx="4">
                  <c:v>56.0</c:v>
                </c:pt>
                <c:pt idx="5">
                  <c:v>56.2</c:v>
                </c:pt>
                <c:pt idx="6">
                  <c:v>56.0</c:v>
                </c:pt>
                <c:pt idx="7">
                  <c:v>55.9</c:v>
                </c:pt>
                <c:pt idx="8">
                  <c:v>55.4</c:v>
                </c:pt>
                <c:pt idx="9">
                  <c:v>55.0</c:v>
                </c:pt>
                <c:pt idx="10">
                  <c:v>54.7</c:v>
                </c:pt>
                <c:pt idx="11">
                  <c:v>54.4</c:v>
                </c:pt>
                <c:pt idx="12">
                  <c:v>55.1</c:v>
                </c:pt>
                <c:pt idx="13">
                  <c:v>56.9</c:v>
                </c:pt>
                <c:pt idx="14">
                  <c:v>56.2</c:v>
                </c:pt>
                <c:pt idx="15">
                  <c:v>55.7</c:v>
                </c:pt>
                <c:pt idx="16">
                  <c:v>56.0</c:v>
                </c:pt>
                <c:pt idx="17">
                  <c:v>55.9</c:v>
                </c:pt>
                <c:pt idx="18">
                  <c:v>55.7</c:v>
                </c:pt>
                <c:pt idx="19">
                  <c:v>55.4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9439616"/>
        <c:axId val="2079519488"/>
      </c:lineChart>
      <c:dateAx>
        <c:axId val="207943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9519488"/>
        <c:crosses val="autoZero"/>
        <c:auto val="0"/>
        <c:lblOffset val="100"/>
        <c:baseTimeUnit val="days"/>
      </c:dateAx>
      <c:valAx>
        <c:axId val="2079519488"/>
        <c:scaling>
          <c:orientation val="minMax"/>
          <c:min val="20.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07943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001906011748"/>
          <c:y val="0.901118270040968"/>
          <c:w val="0.218393013373328"/>
          <c:h val="0.080431545457186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Sayfa1!$B$14</c:f>
              <c:strCache>
                <c:ptCount val="1"/>
                <c:pt idx="0">
                  <c:v>İlk Yüzde 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Sayfa1!$A$15:$A$16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Sayfa1!$B$15:$B$16</c:f>
              <c:numCache>
                <c:formatCode>General</c:formatCode>
                <c:ptCount val="2"/>
                <c:pt idx="0">
                  <c:v>6.2</c:v>
                </c:pt>
                <c:pt idx="1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Sayfa1!$C$14</c:f>
              <c:strCache>
                <c:ptCount val="1"/>
                <c:pt idx="0">
                  <c:v>Son Yüzde 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numRef>
              <c:f>Sayfa1!$A$15:$A$16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Sayfa1!$C$15:$C$16</c:f>
              <c:numCache>
                <c:formatCode>General</c:formatCode>
                <c:ptCount val="2"/>
                <c:pt idx="0">
                  <c:v>45.9</c:v>
                </c:pt>
                <c:pt idx="1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0425952"/>
        <c:axId val="-2144211472"/>
        <c:axId val="0"/>
      </c:bar3DChart>
      <c:catAx>
        <c:axId val="213042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44211472"/>
        <c:crosses val="autoZero"/>
        <c:auto val="1"/>
        <c:lblAlgn val="ctr"/>
        <c:lblOffset val="100"/>
        <c:noMultiLvlLbl val="0"/>
      </c:catAx>
      <c:valAx>
        <c:axId val="-214421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04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4620205441353"/>
          <c:y val="0.0447697214182929"/>
          <c:w val="0.958082609179347"/>
          <c:h val="0.849086686931074"/>
        </c:manualLayout>
      </c:layout>
      <c:lineChart>
        <c:grouping val="standard"/>
        <c:varyColors val="0"/>
        <c:ser>
          <c:idx val="0"/>
          <c:order val="0"/>
          <c:tx>
            <c:strRef>
              <c:f>'işgücü maliyeti'!$B$30</c:f>
              <c:strCache>
                <c:ptCount val="1"/>
                <c:pt idx="0">
                  <c:v>TR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'işgücü maliyeti'!$A$31:$A$46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'işgücü maliyeti'!$B$31:$B$46</c:f>
              <c:numCache>
                <c:formatCode>_-* #,##0.0_-;\-* #,##0.0_-;_-* "-"??_-;_-@_-</c:formatCode>
                <c:ptCount val="16"/>
                <c:pt idx="0">
                  <c:v>100.0</c:v>
                </c:pt>
                <c:pt idx="1">
                  <c:v>99.34065934065933</c:v>
                </c:pt>
                <c:pt idx="2">
                  <c:v>93.18681318681318</c:v>
                </c:pt>
                <c:pt idx="3">
                  <c:v>90.91575091575091</c:v>
                </c:pt>
                <c:pt idx="4">
                  <c:v>80.0</c:v>
                </c:pt>
                <c:pt idx="5">
                  <c:v>75.45787545787545</c:v>
                </c:pt>
                <c:pt idx="6">
                  <c:v>72.82051282051275</c:v>
                </c:pt>
                <c:pt idx="7">
                  <c:v>72.7472527472528</c:v>
                </c:pt>
                <c:pt idx="8">
                  <c:v>70.91575091575091</c:v>
                </c:pt>
                <c:pt idx="9">
                  <c:v>74.35897435897368</c:v>
                </c:pt>
                <c:pt idx="10">
                  <c:v>73.26007326007326</c:v>
                </c:pt>
                <c:pt idx="11">
                  <c:v>64.83516483516478</c:v>
                </c:pt>
                <c:pt idx="12">
                  <c:v>67.69230769230768</c:v>
                </c:pt>
                <c:pt idx="13">
                  <c:v>68.4981684981685</c:v>
                </c:pt>
                <c:pt idx="14">
                  <c:v>70.989010989011</c:v>
                </c:pt>
                <c:pt idx="15">
                  <c:v>73.0402930402931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'işgücü maliyeti'!$C$30</c:f>
              <c:strCache>
                <c:ptCount val="1"/>
                <c:pt idx="0">
                  <c:v>AB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'işgücü maliyeti'!$A$31:$A$46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'işgücü maliyeti'!$C$31:$C$46</c:f>
              <c:numCache>
                <c:formatCode>_-* #,##0.0_-;\-* #,##0.0_-;_-* "-"??_-;_-@_-</c:formatCode>
                <c:ptCount val="16"/>
                <c:pt idx="0">
                  <c:v>100.0</c:v>
                </c:pt>
                <c:pt idx="1">
                  <c:v>100.1978239366963</c:v>
                </c:pt>
                <c:pt idx="2">
                  <c:v>99.10979228486615</c:v>
                </c:pt>
                <c:pt idx="3">
                  <c:v>99.01088031651776</c:v>
                </c:pt>
                <c:pt idx="4">
                  <c:v>97.62611275964385</c:v>
                </c:pt>
                <c:pt idx="5">
                  <c:v>97.03264094955485</c:v>
                </c:pt>
                <c:pt idx="6">
                  <c:v>96.24134520276954</c:v>
                </c:pt>
                <c:pt idx="7">
                  <c:v>95.74678536102868</c:v>
                </c:pt>
                <c:pt idx="8">
                  <c:v>96.83481701285788</c:v>
                </c:pt>
                <c:pt idx="9">
                  <c:v>100.0</c:v>
                </c:pt>
                <c:pt idx="10">
                  <c:v>98.9119683481702</c:v>
                </c:pt>
                <c:pt idx="11">
                  <c:v>98.02176063303658</c:v>
                </c:pt>
                <c:pt idx="12">
                  <c:v>98.41740850642874</c:v>
                </c:pt>
                <c:pt idx="13">
                  <c:v>98.12067260138423</c:v>
                </c:pt>
                <c:pt idx="14">
                  <c:v>97.62611275964385</c:v>
                </c:pt>
                <c:pt idx="15">
                  <c:v>96.73590504451038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8077568"/>
        <c:axId val="-2145962928"/>
      </c:lineChart>
      <c:catAx>
        <c:axId val="212807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45962928"/>
        <c:crosses val="autoZero"/>
        <c:auto val="1"/>
        <c:lblAlgn val="ctr"/>
        <c:lblOffset val="100"/>
        <c:noMultiLvlLbl val="0"/>
      </c:catAx>
      <c:valAx>
        <c:axId val="-2145962928"/>
        <c:scaling>
          <c:orientation val="minMax"/>
          <c:max val="110.0"/>
          <c:min val="50.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2128077568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11028938047732"/>
          <c:y val="0.0322840969242505"/>
          <c:w val="0.909535720193955"/>
          <c:h val="0.83513757307674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Sayfa2!$B$2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Sayfa2!$A$3:$A$28</c:f>
              <c:strCache>
                <c:ptCount val="26"/>
                <c:pt idx="0">
                  <c:v>Meksika</c:v>
                </c:pt>
                <c:pt idx="1">
                  <c:v>Şili</c:v>
                </c:pt>
                <c:pt idx="2">
                  <c:v>Estonya</c:v>
                </c:pt>
                <c:pt idx="3">
                  <c:v>Çekya</c:v>
                </c:pt>
                <c:pt idx="4">
                  <c:v>Slovakya</c:v>
                </c:pt>
                <c:pt idx="5">
                  <c:v>Macaristan</c:v>
                </c:pt>
                <c:pt idx="6">
                  <c:v>Türkiye</c:v>
                </c:pt>
                <c:pt idx="7">
                  <c:v>Portekiz</c:v>
                </c:pt>
                <c:pt idx="8">
                  <c:v>Polonya</c:v>
                </c:pt>
                <c:pt idx="9">
                  <c:v>Yunanistan</c:v>
                </c:pt>
                <c:pt idx="10">
                  <c:v>İspanya</c:v>
                </c:pt>
                <c:pt idx="11">
                  <c:v>İsrail</c:v>
                </c:pt>
                <c:pt idx="12">
                  <c:v>Kore</c:v>
                </c:pt>
                <c:pt idx="13">
                  <c:v>Slovenya</c:v>
                </c:pt>
                <c:pt idx="14">
                  <c:v>Japonya</c:v>
                </c:pt>
                <c:pt idx="15">
                  <c:v>ABD</c:v>
                </c:pt>
                <c:pt idx="16">
                  <c:v>İngiltere</c:v>
                </c:pt>
                <c:pt idx="17">
                  <c:v>Kanada</c:v>
                </c:pt>
                <c:pt idx="18">
                  <c:v>İrlanda</c:v>
                </c:pt>
                <c:pt idx="19">
                  <c:v>Yeni Zelanda</c:v>
                </c:pt>
                <c:pt idx="20">
                  <c:v>Fransa</c:v>
                </c:pt>
                <c:pt idx="21">
                  <c:v>Belçika</c:v>
                </c:pt>
                <c:pt idx="22">
                  <c:v>Avustralya</c:v>
                </c:pt>
                <c:pt idx="23">
                  <c:v>Hollanda</c:v>
                </c:pt>
                <c:pt idx="24">
                  <c:v>Luksemburg</c:v>
                </c:pt>
                <c:pt idx="25">
                  <c:v>Almanya</c:v>
                </c:pt>
              </c:strCache>
            </c:strRef>
          </c:cat>
          <c:val>
            <c:numRef>
              <c:f>Sayfa2!$B$3:$B$28</c:f>
              <c:numCache>
                <c:formatCode>#,##0_ ;\-#,##0\ </c:formatCode>
                <c:ptCount val="26"/>
                <c:pt idx="0">
                  <c:v>1911.7</c:v>
                </c:pt>
                <c:pt idx="1">
                  <c:v>6308.3901</c:v>
                </c:pt>
                <c:pt idx="2">
                  <c:v>7601.77</c:v>
                </c:pt>
                <c:pt idx="3">
                  <c:v>7667.1499</c:v>
                </c:pt>
                <c:pt idx="4">
                  <c:v>8245.4697</c:v>
                </c:pt>
                <c:pt idx="5">
                  <c:v>8675.6797</c:v>
                </c:pt>
                <c:pt idx="6">
                  <c:v>9979.1602</c:v>
                </c:pt>
                <c:pt idx="7">
                  <c:v>10517.05</c:v>
                </c:pt>
                <c:pt idx="8">
                  <c:v>11081.88</c:v>
                </c:pt>
                <c:pt idx="9">
                  <c:v>11593.0</c:v>
                </c:pt>
                <c:pt idx="10">
                  <c:v>12082.69</c:v>
                </c:pt>
                <c:pt idx="11">
                  <c:v>12092.6</c:v>
                </c:pt>
                <c:pt idx="12">
                  <c:v>13668.1</c:v>
                </c:pt>
                <c:pt idx="13">
                  <c:v>14281.46</c:v>
                </c:pt>
                <c:pt idx="14">
                  <c:v>14347.53</c:v>
                </c:pt>
                <c:pt idx="15">
                  <c:v>15061.97</c:v>
                </c:pt>
                <c:pt idx="16">
                  <c:v>16994.131</c:v>
                </c:pt>
                <c:pt idx="17">
                  <c:v>16995.141</c:v>
                </c:pt>
                <c:pt idx="18">
                  <c:v>18036.74</c:v>
                </c:pt>
                <c:pt idx="19">
                  <c:v>18889.141</c:v>
                </c:pt>
                <c:pt idx="20">
                  <c:v>19841.5</c:v>
                </c:pt>
                <c:pt idx="21">
                  <c:v>20921.98</c:v>
                </c:pt>
                <c:pt idx="22">
                  <c:v>21464.5</c:v>
                </c:pt>
                <c:pt idx="23">
                  <c:v>21522.029</c:v>
                </c:pt>
                <c:pt idx="24">
                  <c:v>23307.859</c:v>
                </c:pt>
                <c:pt idx="25">
                  <c:v>24782.27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2099120592"/>
        <c:axId val="2119389120"/>
      </c:barChart>
      <c:catAx>
        <c:axId val="209912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19389120"/>
        <c:crosses val="autoZero"/>
        <c:auto val="1"/>
        <c:lblAlgn val="ctr"/>
        <c:lblOffset val="100"/>
        <c:noMultiLvlLbl val="0"/>
      </c:catAx>
      <c:valAx>
        <c:axId val="21193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912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6101883024339"/>
          <c:y val="0.0188786378500831"/>
          <c:w val="0.915114585941775"/>
          <c:h val="0.90776001159364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Saat Ücreti SAGP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Sayfa1!$A$2:$A$34</c:f>
              <c:strCache>
                <c:ptCount val="33"/>
                <c:pt idx="0">
                  <c:v>Bulgaristan</c:v>
                </c:pt>
                <c:pt idx="1">
                  <c:v>Romanya</c:v>
                </c:pt>
                <c:pt idx="2">
                  <c:v>Litvanya</c:v>
                </c:pt>
                <c:pt idx="3">
                  <c:v>Makedonya</c:v>
                </c:pt>
                <c:pt idx="4">
                  <c:v>Letonya</c:v>
                </c:pt>
                <c:pt idx="5">
                  <c:v>Sırbistan</c:v>
                </c:pt>
                <c:pt idx="6">
                  <c:v>Türkiye</c:v>
                </c:pt>
                <c:pt idx="7">
                  <c:v>Estonya</c:v>
                </c:pt>
                <c:pt idx="8">
                  <c:v>Slovakya</c:v>
                </c:pt>
                <c:pt idx="9">
                  <c:v>Karadağ</c:v>
                </c:pt>
                <c:pt idx="10">
                  <c:v>Çek Cumhuriyeti</c:v>
                </c:pt>
                <c:pt idx="11">
                  <c:v>Macaristan </c:v>
                </c:pt>
                <c:pt idx="12">
                  <c:v>Portekiz</c:v>
                </c:pt>
                <c:pt idx="13">
                  <c:v>Polonya</c:v>
                </c:pt>
                <c:pt idx="14">
                  <c:v>Slovenya</c:v>
                </c:pt>
                <c:pt idx="15">
                  <c:v>Kıbrıs</c:v>
                </c:pt>
                <c:pt idx="16">
                  <c:v>İspanya</c:v>
                </c:pt>
                <c:pt idx="17">
                  <c:v>Malta</c:v>
                </c:pt>
                <c:pt idx="18">
                  <c:v>İzlanda</c:v>
                </c:pt>
                <c:pt idx="19">
                  <c:v>Avusturya</c:v>
                </c:pt>
                <c:pt idx="20">
                  <c:v>İtalya</c:v>
                </c:pt>
                <c:pt idx="21">
                  <c:v>Fransa</c:v>
                </c:pt>
                <c:pt idx="22">
                  <c:v>Finlandiya</c:v>
                </c:pt>
                <c:pt idx="23">
                  <c:v>İsveç</c:v>
                </c:pt>
                <c:pt idx="24">
                  <c:v>Hollanda</c:v>
                </c:pt>
                <c:pt idx="25">
                  <c:v>İngiltere</c:v>
                </c:pt>
                <c:pt idx="26">
                  <c:v>Almanya</c:v>
                </c:pt>
                <c:pt idx="27">
                  <c:v>Belçika</c:v>
                </c:pt>
                <c:pt idx="28">
                  <c:v>Lüksemburg</c:v>
                </c:pt>
                <c:pt idx="29">
                  <c:v>Danimarka</c:v>
                </c:pt>
                <c:pt idx="30">
                  <c:v>Norveç</c:v>
                </c:pt>
                <c:pt idx="31">
                  <c:v>İrlanda</c:v>
                </c:pt>
                <c:pt idx="32">
                  <c:v>İsviçre</c:v>
                </c:pt>
              </c:strCache>
            </c:strRef>
          </c:cat>
          <c:val>
            <c:numRef>
              <c:f>Sayfa1!$B$2:$B$34</c:f>
              <c:numCache>
                <c:formatCode>0.0</c:formatCode>
                <c:ptCount val="33"/>
                <c:pt idx="0">
                  <c:v>5.1</c:v>
                </c:pt>
                <c:pt idx="1">
                  <c:v>5.5</c:v>
                </c:pt>
                <c:pt idx="2">
                  <c:v>6.37</c:v>
                </c:pt>
                <c:pt idx="3">
                  <c:v>6.55</c:v>
                </c:pt>
                <c:pt idx="4">
                  <c:v>6.59</c:v>
                </c:pt>
                <c:pt idx="5">
                  <c:v>6.7</c:v>
                </c:pt>
                <c:pt idx="6">
                  <c:v>7.619999999999996</c:v>
                </c:pt>
                <c:pt idx="7">
                  <c:v>7.81</c:v>
                </c:pt>
                <c:pt idx="8">
                  <c:v>7.85</c:v>
                </c:pt>
                <c:pt idx="9">
                  <c:v>8.140000000000001</c:v>
                </c:pt>
                <c:pt idx="10">
                  <c:v>8.24</c:v>
                </c:pt>
                <c:pt idx="11">
                  <c:v>8.38</c:v>
                </c:pt>
                <c:pt idx="12">
                  <c:v>9.15</c:v>
                </c:pt>
                <c:pt idx="13">
                  <c:v>9.75</c:v>
                </c:pt>
                <c:pt idx="14">
                  <c:v>10.97</c:v>
                </c:pt>
                <c:pt idx="15">
                  <c:v>12.9</c:v>
                </c:pt>
                <c:pt idx="16">
                  <c:v>13.03</c:v>
                </c:pt>
                <c:pt idx="17">
                  <c:v>13.08</c:v>
                </c:pt>
                <c:pt idx="18">
                  <c:v>13.51</c:v>
                </c:pt>
                <c:pt idx="19">
                  <c:v>14.3</c:v>
                </c:pt>
                <c:pt idx="20">
                  <c:v>15.23</c:v>
                </c:pt>
                <c:pt idx="21">
                  <c:v>15.46</c:v>
                </c:pt>
                <c:pt idx="22">
                  <c:v>15.84</c:v>
                </c:pt>
                <c:pt idx="23">
                  <c:v>16.17</c:v>
                </c:pt>
                <c:pt idx="24">
                  <c:v>16.26</c:v>
                </c:pt>
                <c:pt idx="25">
                  <c:v>16.33</c:v>
                </c:pt>
                <c:pt idx="26">
                  <c:v>17.04</c:v>
                </c:pt>
                <c:pt idx="27">
                  <c:v>17.64</c:v>
                </c:pt>
                <c:pt idx="28">
                  <c:v>18.69</c:v>
                </c:pt>
                <c:pt idx="29">
                  <c:v>19.99</c:v>
                </c:pt>
                <c:pt idx="30">
                  <c:v>21.36</c:v>
                </c:pt>
                <c:pt idx="31">
                  <c:v>22.06</c:v>
                </c:pt>
                <c:pt idx="32">
                  <c:v>22.13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99040224"/>
        <c:axId val="2099021664"/>
      </c:barChart>
      <c:catAx>
        <c:axId val="2099040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tr-TR"/>
          </a:p>
        </c:txPr>
        <c:crossAx val="2099021664"/>
        <c:crosses val="autoZero"/>
        <c:auto val="1"/>
        <c:lblAlgn val="ctr"/>
        <c:lblOffset val="100"/>
        <c:noMultiLvlLbl val="0"/>
      </c:catAx>
      <c:valAx>
        <c:axId val="2099021664"/>
        <c:scaling>
          <c:orientation val="minMax"/>
          <c:min val="3.0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tr-TR"/>
          </a:p>
        </c:txPr>
        <c:crossAx val="2099040224"/>
        <c:crosses val="autoZero"/>
        <c:crossBetween val="between"/>
        <c:majorUnit val="3.0"/>
      </c:valAx>
    </c:plotArea>
    <c:plotVisOnly val="1"/>
    <c:dispBlanksAs val="gap"/>
    <c:showDLblsOverMax val="0"/>
  </c:chart>
  <c:txPr>
    <a:bodyPr/>
    <a:lstStyle/>
    <a:p>
      <a:pPr>
        <a:defRPr>
          <a:ln>
            <a:noFill/>
          </a:ln>
        </a:defRPr>
      </a:pPr>
      <a:endParaRPr lang="tr-T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Sayfa1!$B$15</c:f>
              <c:strCache>
                <c:ptCount val="1"/>
                <c:pt idx="0">
                  <c:v>Net Asgari Ücret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Sayfa1!$A$16:$A$24</c:f>
              <c:numCache>
                <c:formatCode>General</c:formatCode>
                <c:ptCount val="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</c:numCache>
            </c:numRef>
          </c:cat>
          <c:val>
            <c:numRef>
              <c:f>Sayfa1!$B$16:$B$24</c:f>
              <c:numCache>
                <c:formatCode>_-* #,##0_-;\-* #,##0_-;_-* "-"??_-;_-@_-</c:formatCode>
                <c:ptCount val="9"/>
                <c:pt idx="0">
                  <c:v>414.3434864911375</c:v>
                </c:pt>
                <c:pt idx="1">
                  <c:v>343.0272662198216</c:v>
                </c:pt>
                <c:pt idx="2">
                  <c:v>387.4538001478396</c:v>
                </c:pt>
                <c:pt idx="3">
                  <c:v>405.9282170242916</c:v>
                </c:pt>
                <c:pt idx="4">
                  <c:v>373.557461772071</c:v>
                </c:pt>
                <c:pt idx="5">
                  <c:v>432.1871855082186</c:v>
                </c:pt>
                <c:pt idx="6">
                  <c:v>389.3951946975972</c:v>
                </c:pt>
                <c:pt idx="7">
                  <c:v>404.0143033502192</c:v>
                </c:pt>
                <c:pt idx="8">
                  <c:v>377.0985507246376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Sayfa1!$C$15</c:f>
              <c:strCache>
                <c:ptCount val="1"/>
                <c:pt idx="0">
                  <c:v>İşverene Maliyet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Sayfa1!$A$16:$A$24</c:f>
              <c:numCache>
                <c:formatCode>General</c:formatCode>
                <c:ptCount val="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</c:numCache>
            </c:numRef>
          </c:cat>
          <c:val>
            <c:numRef>
              <c:f>Sayfa1!$C$16:$C$24</c:f>
              <c:numCache>
                <c:formatCode>_-* #,##0_-;\-* #,##0_-;_-* "-"??_-;_-@_-</c:formatCode>
                <c:ptCount val="9"/>
                <c:pt idx="0">
                  <c:v>636.0437102047841</c:v>
                </c:pt>
                <c:pt idx="1">
                  <c:v>526.5764300123641</c:v>
                </c:pt>
                <c:pt idx="2">
                  <c:v>595.215375310799</c:v>
                </c:pt>
                <c:pt idx="3">
                  <c:v>623.590437528191</c:v>
                </c:pt>
                <c:pt idx="4">
                  <c:v>550.2530768820928</c:v>
                </c:pt>
                <c:pt idx="5">
                  <c:v>637.4091468187409</c:v>
                </c:pt>
                <c:pt idx="6">
                  <c:v>574.298076037927</c:v>
                </c:pt>
                <c:pt idx="7">
                  <c:v>600.979098378102</c:v>
                </c:pt>
                <c:pt idx="8">
                  <c:v>560.936231884056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8066864"/>
        <c:axId val="2073182464"/>
      </c:lineChart>
      <c:catAx>
        <c:axId val="212806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3182464"/>
        <c:crosses val="autoZero"/>
        <c:auto val="1"/>
        <c:lblAlgn val="ctr"/>
        <c:lblOffset val="100"/>
        <c:noMultiLvlLbl val="0"/>
      </c:catAx>
      <c:valAx>
        <c:axId val="2073182464"/>
        <c:scaling>
          <c:orientation val="minMax"/>
          <c:min val="200.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.0_-;\-* #,##0.0_-;_-* &quot;-&quot;??_-;_-@_-" sourceLinked="0"/>
        <c:majorTickMark val="none"/>
        <c:minorTickMark val="none"/>
        <c:tickLblPos val="nextTo"/>
        <c:crossAx val="212806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Miktar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Sheet1!$A$3:$A$9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Sheet1!$B$3:$B$9</c:f>
              <c:numCache>
                <c:formatCode>General</c:formatCode>
                <c:ptCount val="7"/>
                <c:pt idx="0">
                  <c:v>3.8</c:v>
                </c:pt>
                <c:pt idx="1">
                  <c:v>4.7</c:v>
                </c:pt>
                <c:pt idx="2">
                  <c:v>5.5</c:v>
                </c:pt>
                <c:pt idx="3">
                  <c:v>7.3</c:v>
                </c:pt>
                <c:pt idx="4">
                  <c:v>8.8</c:v>
                </c:pt>
                <c:pt idx="5">
                  <c:v>9.9</c:v>
                </c:pt>
                <c:pt idx="6">
                  <c:v>22.7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Bütçeye oran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Sheet1!$A$3:$A$9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Sheet1!$C$3:$C$9</c:f>
              <c:numCache>
                <c:formatCode>_-* #,##0.0_-;\-* #,##0.0_-;_-* "-"??_-;_-@_-</c:formatCode>
                <c:ptCount val="7"/>
                <c:pt idx="0">
                  <c:v>1.3</c:v>
                </c:pt>
                <c:pt idx="1">
                  <c:v>1.5</c:v>
                </c:pt>
                <c:pt idx="2">
                  <c:v>1.5</c:v>
                </c:pt>
                <c:pt idx="3">
                  <c:v>1.8</c:v>
                </c:pt>
                <c:pt idx="4">
                  <c:v>2.0</c:v>
                </c:pt>
                <c:pt idx="5">
                  <c:v>2.0</c:v>
                </c:pt>
                <c:pt idx="6">
                  <c:v>4.0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104733952"/>
        <c:axId val="2104737328"/>
        <c:axId val="0"/>
      </c:bar3DChart>
      <c:catAx>
        <c:axId val="210473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737328"/>
        <c:crosses val="autoZero"/>
        <c:auto val="1"/>
        <c:lblAlgn val="ctr"/>
        <c:lblOffset val="100"/>
        <c:noMultiLvlLbl val="0"/>
      </c:catAx>
      <c:valAx>
        <c:axId val="210473732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1047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0910783277"/>
          <c:y val="0.172369943650944"/>
          <c:w val="0.280862445758192"/>
          <c:h val="0.0615348596669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55CD2-A49D-2E4F-B5A5-4588A6BDD30B}" type="doc">
      <dgm:prSet loTypeId="urn:microsoft.com/office/officeart/2005/8/layout/target3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FC0E281-252C-C543-94C0-8CF372334609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tr-TR" sz="7500" b="1" smtClean="0">
              <a:solidFill>
                <a:srgbClr val="FF0000"/>
              </a:solidFill>
            </a:rPr>
            <a:t>ASGARİ ÜCRET </a:t>
          </a:r>
          <a:endParaRPr lang="tr-TR" sz="7500" dirty="0">
            <a:solidFill>
              <a:srgbClr val="FF0000"/>
            </a:solidFill>
          </a:endParaRPr>
        </a:p>
      </dgm:t>
    </dgm:pt>
    <dgm:pt modelId="{8E82FDF2-8D22-3B44-AF05-98C784957223}" type="parTrans" cxnId="{B0CF2706-DF28-2645-90D0-C9997D7B4826}">
      <dgm:prSet/>
      <dgm:spPr/>
      <dgm:t>
        <a:bodyPr/>
        <a:lstStyle/>
        <a:p>
          <a:endParaRPr lang="tr-TR"/>
        </a:p>
      </dgm:t>
    </dgm:pt>
    <dgm:pt modelId="{3D91C822-577C-984E-92A6-48426042A68B}" type="sibTrans" cxnId="{B0CF2706-DF28-2645-90D0-C9997D7B4826}">
      <dgm:prSet/>
      <dgm:spPr/>
      <dgm:t>
        <a:bodyPr/>
        <a:lstStyle/>
        <a:p>
          <a:endParaRPr lang="tr-TR"/>
        </a:p>
      </dgm:t>
    </dgm:pt>
    <dgm:pt modelId="{D5559C45-A85D-7B40-812E-4299D06A1524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tr-TR" sz="7500" b="1" smtClean="0">
              <a:solidFill>
                <a:srgbClr val="FF0000"/>
              </a:solidFill>
            </a:rPr>
            <a:t>GERÇEĞİ</a:t>
          </a:r>
          <a:endParaRPr lang="tr-TR" sz="7500" dirty="0">
            <a:solidFill>
              <a:srgbClr val="FF0000"/>
            </a:solidFill>
          </a:endParaRPr>
        </a:p>
      </dgm:t>
    </dgm:pt>
    <dgm:pt modelId="{2BAAB7FB-763F-6940-A1B3-97EF90773400}" type="parTrans" cxnId="{6A32B895-BB03-2D42-92F7-94CDB8FBCCE3}">
      <dgm:prSet/>
      <dgm:spPr/>
      <dgm:t>
        <a:bodyPr/>
        <a:lstStyle/>
        <a:p>
          <a:endParaRPr lang="tr-TR"/>
        </a:p>
      </dgm:t>
    </dgm:pt>
    <dgm:pt modelId="{137A3BF3-22FD-DA4F-8E0B-79A0550037A3}" type="sibTrans" cxnId="{6A32B895-BB03-2D42-92F7-94CDB8FBCCE3}">
      <dgm:prSet/>
      <dgm:spPr/>
      <dgm:t>
        <a:bodyPr/>
        <a:lstStyle/>
        <a:p>
          <a:endParaRPr lang="tr-TR"/>
        </a:p>
      </dgm:t>
    </dgm:pt>
    <dgm:pt modelId="{51373C80-F773-F246-B4F0-E6E93058BA5A}" type="pres">
      <dgm:prSet presAssocID="{9BE55CD2-A49D-2E4F-B5A5-4588A6BDD3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FEE636-3362-714A-9246-A5F0219E721E}" type="pres">
      <dgm:prSet presAssocID="{DFC0E281-252C-C543-94C0-8CF372334609}" presName="circle1" presStyleLbl="node1" presStyleIdx="0" presStyleCnt="2"/>
      <dgm:spPr>
        <a:solidFill>
          <a:schemeClr val="tx1"/>
        </a:solidFill>
      </dgm:spPr>
    </dgm:pt>
    <dgm:pt modelId="{D02F979F-E367-6848-AEA8-9F87D9A68323}" type="pres">
      <dgm:prSet presAssocID="{DFC0E281-252C-C543-94C0-8CF372334609}" presName="space" presStyleCnt="0"/>
      <dgm:spPr/>
    </dgm:pt>
    <dgm:pt modelId="{45924F40-A3E8-B045-87A9-515C11783ADC}" type="pres">
      <dgm:prSet presAssocID="{DFC0E281-252C-C543-94C0-8CF372334609}" presName="rect1" presStyleLbl="alignAcc1" presStyleIdx="0" presStyleCnt="2" custLinFactNeighborY="386"/>
      <dgm:spPr/>
      <dgm:t>
        <a:bodyPr/>
        <a:lstStyle/>
        <a:p>
          <a:endParaRPr lang="tr-TR"/>
        </a:p>
      </dgm:t>
    </dgm:pt>
    <dgm:pt modelId="{BE34B121-46D1-BC49-90D9-42FDE7B6A3B8}" type="pres">
      <dgm:prSet presAssocID="{D5559C45-A85D-7B40-812E-4299D06A1524}" presName="vertSpace2" presStyleLbl="node1" presStyleIdx="0" presStyleCnt="2"/>
      <dgm:spPr/>
    </dgm:pt>
    <dgm:pt modelId="{79B6040F-119A-DB4C-911E-8A9D47E6CF09}" type="pres">
      <dgm:prSet presAssocID="{D5559C45-A85D-7B40-812E-4299D06A1524}" presName="circle2" presStyleLbl="node1" presStyleIdx="1" presStyleCnt="2"/>
      <dgm:spPr>
        <a:solidFill>
          <a:srgbClr val="FF0000"/>
        </a:solidFill>
        <a:ln>
          <a:solidFill>
            <a:srgbClr val="FF0000"/>
          </a:solidFill>
        </a:ln>
      </dgm:spPr>
    </dgm:pt>
    <dgm:pt modelId="{823EE879-B83C-A749-A9ED-0D82B5823B7B}" type="pres">
      <dgm:prSet presAssocID="{D5559C45-A85D-7B40-812E-4299D06A1524}" presName="rect2" presStyleLbl="alignAcc1" presStyleIdx="1" presStyleCnt="2"/>
      <dgm:spPr/>
      <dgm:t>
        <a:bodyPr/>
        <a:lstStyle/>
        <a:p>
          <a:endParaRPr lang="tr-TR"/>
        </a:p>
      </dgm:t>
    </dgm:pt>
    <dgm:pt modelId="{90BAFD92-D615-BC49-A0B3-378B940BB0D7}" type="pres">
      <dgm:prSet presAssocID="{DFC0E281-252C-C543-94C0-8CF37233460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CD2AAB-5C8C-924A-BC30-E30705550D5D}" type="pres">
      <dgm:prSet presAssocID="{D5559C45-A85D-7B40-812E-4299D06A152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376E46-EA43-A648-82AE-593737524605}" type="presOf" srcId="{D5559C45-A85D-7B40-812E-4299D06A1524}" destId="{823EE879-B83C-A749-A9ED-0D82B5823B7B}" srcOrd="0" destOrd="0" presId="urn:microsoft.com/office/officeart/2005/8/layout/target3"/>
    <dgm:cxn modelId="{A873AB54-0E67-A545-8D2F-E0F22B20031F}" type="presOf" srcId="{D5559C45-A85D-7B40-812E-4299D06A1524}" destId="{14CD2AAB-5C8C-924A-BC30-E30705550D5D}" srcOrd="1" destOrd="0" presId="urn:microsoft.com/office/officeart/2005/8/layout/target3"/>
    <dgm:cxn modelId="{0AA9B27E-7F0A-0F41-B777-68355F43BE50}" type="presOf" srcId="{DFC0E281-252C-C543-94C0-8CF372334609}" destId="{45924F40-A3E8-B045-87A9-515C11783ADC}" srcOrd="0" destOrd="0" presId="urn:microsoft.com/office/officeart/2005/8/layout/target3"/>
    <dgm:cxn modelId="{B0CF2706-DF28-2645-90D0-C9997D7B4826}" srcId="{9BE55CD2-A49D-2E4F-B5A5-4588A6BDD30B}" destId="{DFC0E281-252C-C543-94C0-8CF372334609}" srcOrd="0" destOrd="0" parTransId="{8E82FDF2-8D22-3B44-AF05-98C784957223}" sibTransId="{3D91C822-577C-984E-92A6-48426042A68B}"/>
    <dgm:cxn modelId="{6A32B895-BB03-2D42-92F7-94CDB8FBCCE3}" srcId="{9BE55CD2-A49D-2E4F-B5A5-4588A6BDD30B}" destId="{D5559C45-A85D-7B40-812E-4299D06A1524}" srcOrd="1" destOrd="0" parTransId="{2BAAB7FB-763F-6940-A1B3-97EF90773400}" sibTransId="{137A3BF3-22FD-DA4F-8E0B-79A0550037A3}"/>
    <dgm:cxn modelId="{FEE941C4-7BC1-CE42-878A-4F596933738D}" type="presOf" srcId="{9BE55CD2-A49D-2E4F-B5A5-4588A6BDD30B}" destId="{51373C80-F773-F246-B4F0-E6E93058BA5A}" srcOrd="0" destOrd="0" presId="urn:microsoft.com/office/officeart/2005/8/layout/target3"/>
    <dgm:cxn modelId="{3AC9E722-FCD5-A740-8557-CC37972EDAF3}" type="presOf" srcId="{DFC0E281-252C-C543-94C0-8CF372334609}" destId="{90BAFD92-D615-BC49-A0B3-378B940BB0D7}" srcOrd="1" destOrd="0" presId="urn:microsoft.com/office/officeart/2005/8/layout/target3"/>
    <dgm:cxn modelId="{2238B4A2-04F0-5D46-B648-1448FD39D03B}" type="presParOf" srcId="{51373C80-F773-F246-B4F0-E6E93058BA5A}" destId="{F2FEE636-3362-714A-9246-A5F0219E721E}" srcOrd="0" destOrd="0" presId="urn:microsoft.com/office/officeart/2005/8/layout/target3"/>
    <dgm:cxn modelId="{7472D737-8E18-1F4F-99A8-3EF7CE05ADDB}" type="presParOf" srcId="{51373C80-F773-F246-B4F0-E6E93058BA5A}" destId="{D02F979F-E367-6848-AEA8-9F87D9A68323}" srcOrd="1" destOrd="0" presId="urn:microsoft.com/office/officeart/2005/8/layout/target3"/>
    <dgm:cxn modelId="{53E6F350-0396-8644-A00B-3C59031FFD15}" type="presParOf" srcId="{51373C80-F773-F246-B4F0-E6E93058BA5A}" destId="{45924F40-A3E8-B045-87A9-515C11783ADC}" srcOrd="2" destOrd="0" presId="urn:microsoft.com/office/officeart/2005/8/layout/target3"/>
    <dgm:cxn modelId="{ACADD499-34D9-B94B-A17B-2A834FCB95FB}" type="presParOf" srcId="{51373C80-F773-F246-B4F0-E6E93058BA5A}" destId="{BE34B121-46D1-BC49-90D9-42FDE7B6A3B8}" srcOrd="3" destOrd="0" presId="urn:microsoft.com/office/officeart/2005/8/layout/target3"/>
    <dgm:cxn modelId="{D1C6F309-355A-E94E-B1E2-2BF6D4BDC2F1}" type="presParOf" srcId="{51373C80-F773-F246-B4F0-E6E93058BA5A}" destId="{79B6040F-119A-DB4C-911E-8A9D47E6CF09}" srcOrd="4" destOrd="0" presId="urn:microsoft.com/office/officeart/2005/8/layout/target3"/>
    <dgm:cxn modelId="{5B36F5D9-EC28-E946-828A-A2D897680DCF}" type="presParOf" srcId="{51373C80-F773-F246-B4F0-E6E93058BA5A}" destId="{823EE879-B83C-A749-A9ED-0D82B5823B7B}" srcOrd="5" destOrd="0" presId="urn:microsoft.com/office/officeart/2005/8/layout/target3"/>
    <dgm:cxn modelId="{11578860-1EC1-EE44-A8C2-632BE4124CF2}" type="presParOf" srcId="{51373C80-F773-F246-B4F0-E6E93058BA5A}" destId="{90BAFD92-D615-BC49-A0B3-378B940BB0D7}" srcOrd="6" destOrd="0" presId="urn:microsoft.com/office/officeart/2005/8/layout/target3"/>
    <dgm:cxn modelId="{8504084E-345B-4546-81AC-AFDEAD8A7174}" type="presParOf" srcId="{51373C80-F773-F246-B4F0-E6E93058BA5A}" destId="{14CD2AAB-5C8C-924A-BC30-E30705550D5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8F265-6FD3-4F40-A946-54578BD9A2C2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F696B749-217C-174E-93F5-A5675C02CA38}">
      <dgm:prSet/>
      <dgm:spPr/>
      <dgm:t>
        <a:bodyPr/>
        <a:lstStyle/>
        <a:p>
          <a:pPr rtl="0"/>
          <a:r>
            <a:rPr lang="tr-TR" b="1" dirty="0" smtClean="0"/>
            <a:t>TALEPLERİMİZ</a:t>
          </a:r>
          <a:endParaRPr lang="tr-TR" dirty="0"/>
        </a:p>
      </dgm:t>
    </dgm:pt>
    <dgm:pt modelId="{B0B6DFB9-CE78-4F48-B412-E282DA3DA8A3}" type="parTrans" cxnId="{9D2060D4-CCBD-1241-B9D7-34DD4FEBCD82}">
      <dgm:prSet/>
      <dgm:spPr/>
      <dgm:t>
        <a:bodyPr/>
        <a:lstStyle/>
        <a:p>
          <a:endParaRPr lang="tr-TR"/>
        </a:p>
      </dgm:t>
    </dgm:pt>
    <dgm:pt modelId="{272FB3DE-21E5-F049-9FF7-D74DDA48D432}" type="sibTrans" cxnId="{9D2060D4-CCBD-1241-B9D7-34DD4FEBCD82}">
      <dgm:prSet/>
      <dgm:spPr/>
      <dgm:t>
        <a:bodyPr/>
        <a:lstStyle/>
        <a:p>
          <a:endParaRPr lang="tr-TR"/>
        </a:p>
      </dgm:t>
    </dgm:pt>
    <dgm:pt modelId="{DA681CCF-29E8-9749-AEBA-898EFEED33B3}" type="pres">
      <dgm:prSet presAssocID="{7678F265-6FD3-4F40-A946-54578BD9A2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611A95-155A-A84D-B63D-1A78F968DA8F}" type="pres">
      <dgm:prSet presAssocID="{F696B749-217C-174E-93F5-A5675C02CA38}" presName="composite" presStyleCnt="0"/>
      <dgm:spPr/>
    </dgm:pt>
    <dgm:pt modelId="{DD0A40DD-1218-7849-B72E-B03019FDC3EF}" type="pres">
      <dgm:prSet presAssocID="{F696B749-217C-174E-93F5-A5675C02CA3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3F2852-26C9-EC40-85E5-56F325A23E1B}" type="pres">
      <dgm:prSet presAssocID="{F696B749-217C-174E-93F5-A5675C02CA3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2A47DA-D8B8-8A4E-8FB7-4A8CD802C94C}" type="presOf" srcId="{7678F265-6FD3-4F40-A946-54578BD9A2C2}" destId="{DA681CCF-29E8-9749-AEBA-898EFEED33B3}" srcOrd="0" destOrd="0" presId="urn:microsoft.com/office/officeart/2005/8/layout/vList3"/>
    <dgm:cxn modelId="{E3110524-E1A8-8343-AB95-387F6E2B0EA0}" type="presOf" srcId="{F696B749-217C-174E-93F5-A5675C02CA38}" destId="{6D3F2852-26C9-EC40-85E5-56F325A23E1B}" srcOrd="0" destOrd="0" presId="urn:microsoft.com/office/officeart/2005/8/layout/vList3"/>
    <dgm:cxn modelId="{9D2060D4-CCBD-1241-B9D7-34DD4FEBCD82}" srcId="{7678F265-6FD3-4F40-A946-54578BD9A2C2}" destId="{F696B749-217C-174E-93F5-A5675C02CA38}" srcOrd="0" destOrd="0" parTransId="{B0B6DFB9-CE78-4F48-B412-E282DA3DA8A3}" sibTransId="{272FB3DE-21E5-F049-9FF7-D74DDA48D432}"/>
    <dgm:cxn modelId="{6D37FC31-B79E-8242-A6A2-574C2FC8EF79}" type="presParOf" srcId="{DA681CCF-29E8-9749-AEBA-898EFEED33B3}" destId="{B2611A95-155A-A84D-B63D-1A78F968DA8F}" srcOrd="0" destOrd="0" presId="urn:microsoft.com/office/officeart/2005/8/layout/vList3"/>
    <dgm:cxn modelId="{4604B853-4788-8A41-98A6-38C9E69934BB}" type="presParOf" srcId="{B2611A95-155A-A84D-B63D-1A78F968DA8F}" destId="{DD0A40DD-1218-7849-B72E-B03019FDC3EF}" srcOrd="0" destOrd="0" presId="urn:microsoft.com/office/officeart/2005/8/layout/vList3"/>
    <dgm:cxn modelId="{FAE06544-6317-DE43-958C-F76D64C67032}" type="presParOf" srcId="{B2611A95-155A-A84D-B63D-1A78F968DA8F}" destId="{6D3F2852-26C9-EC40-85E5-56F325A23E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6F03E-9700-A84E-81AB-E6E9A2995BE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777230F8-1108-A149-B120-AAC9B5B8BFCE}">
      <dgm:prSet/>
      <dgm:spPr/>
      <dgm:t>
        <a:bodyPr/>
        <a:lstStyle/>
        <a:p>
          <a:pPr rtl="0"/>
          <a:r>
            <a:rPr lang="tr-TR" b="1" smtClean="0"/>
            <a:t>Asgari ücret geçim ücret olmalıdır</a:t>
          </a:r>
          <a:endParaRPr lang="tr-TR"/>
        </a:p>
      </dgm:t>
    </dgm:pt>
    <dgm:pt modelId="{B983F330-B4AA-4D45-9A43-D2EBC7F7A522}" type="parTrans" cxnId="{E4EE258B-693D-D547-9B02-8350AAA1833C}">
      <dgm:prSet/>
      <dgm:spPr/>
      <dgm:t>
        <a:bodyPr/>
        <a:lstStyle/>
        <a:p>
          <a:endParaRPr lang="tr-TR"/>
        </a:p>
      </dgm:t>
    </dgm:pt>
    <dgm:pt modelId="{AA355B29-B1A5-344F-B3ED-11231CF302EE}" type="sibTrans" cxnId="{E4EE258B-693D-D547-9B02-8350AAA1833C}">
      <dgm:prSet/>
      <dgm:spPr/>
      <dgm:t>
        <a:bodyPr/>
        <a:lstStyle/>
        <a:p>
          <a:endParaRPr lang="tr-TR"/>
        </a:p>
      </dgm:t>
    </dgm:pt>
    <dgm:pt modelId="{4ACAFBFE-F039-8545-99A5-E03128DCC2E4}">
      <dgm:prSet/>
      <dgm:spPr/>
      <dgm:t>
        <a:bodyPr/>
        <a:lstStyle/>
        <a:p>
          <a:pPr rtl="0"/>
          <a:r>
            <a:rPr lang="tr-TR" b="1" smtClean="0"/>
            <a:t>Asgari ücret hesabında uluslararası standartlara uyulmalı,  işçinin ailesi de dikkate alınmalıdır</a:t>
          </a:r>
          <a:endParaRPr lang="tr-TR"/>
        </a:p>
      </dgm:t>
    </dgm:pt>
    <dgm:pt modelId="{44D42A9E-0386-3D45-8736-425752324AF4}" type="parTrans" cxnId="{1EFF3D8B-AEF9-4E4B-93C1-41373BF3973A}">
      <dgm:prSet/>
      <dgm:spPr/>
      <dgm:t>
        <a:bodyPr/>
        <a:lstStyle/>
        <a:p>
          <a:endParaRPr lang="tr-TR"/>
        </a:p>
      </dgm:t>
    </dgm:pt>
    <dgm:pt modelId="{94602794-4CEC-9546-B178-B1CF1CD37110}" type="sibTrans" cxnId="{1EFF3D8B-AEF9-4E4B-93C1-41373BF3973A}">
      <dgm:prSet/>
      <dgm:spPr/>
      <dgm:t>
        <a:bodyPr/>
        <a:lstStyle/>
        <a:p>
          <a:endParaRPr lang="tr-TR"/>
        </a:p>
      </dgm:t>
    </dgm:pt>
    <dgm:pt modelId="{7CD6B690-D190-BE46-8E6D-EF8C2E6DE887}">
      <dgm:prSet/>
      <dgm:spPr/>
      <dgm:t>
        <a:bodyPr/>
        <a:lstStyle/>
        <a:p>
          <a:pPr rtl="0"/>
          <a:r>
            <a:rPr lang="tr-TR" b="1" smtClean="0"/>
            <a:t>Asgari ücret tespitine ilişkin 131 Sayılı ILO Sözleşmesi onaylanmalı, Avrupa Sosyal Şartı’na asgari ücretle ilgili konan çekince kaldırılmalıdır</a:t>
          </a:r>
          <a:endParaRPr lang="tr-TR"/>
        </a:p>
      </dgm:t>
    </dgm:pt>
    <dgm:pt modelId="{EA981B4D-A44E-7645-A533-4CE9B53831E6}" type="parTrans" cxnId="{30F5A668-15E7-F244-A38C-48137C857A0D}">
      <dgm:prSet/>
      <dgm:spPr/>
      <dgm:t>
        <a:bodyPr/>
        <a:lstStyle/>
        <a:p>
          <a:endParaRPr lang="tr-TR"/>
        </a:p>
      </dgm:t>
    </dgm:pt>
    <dgm:pt modelId="{ADC9320E-8360-5A43-B9D8-726D8CB23D63}" type="sibTrans" cxnId="{30F5A668-15E7-F244-A38C-48137C857A0D}">
      <dgm:prSet/>
      <dgm:spPr/>
      <dgm:t>
        <a:bodyPr/>
        <a:lstStyle/>
        <a:p>
          <a:endParaRPr lang="tr-TR"/>
        </a:p>
      </dgm:t>
    </dgm:pt>
    <dgm:pt modelId="{2B424079-8F90-744F-B022-D2A7D6A03E52}">
      <dgm:prSet/>
      <dgm:spPr/>
      <dgm:t>
        <a:bodyPr/>
        <a:lstStyle/>
        <a:p>
          <a:pPr rtl="0"/>
          <a:r>
            <a:rPr lang="tr-TR" b="1" smtClean="0"/>
            <a:t>Asgari ücretin tespitinde bütün konfederasyonlara katılım hakkı sağlanmalıdır</a:t>
          </a:r>
          <a:endParaRPr lang="tr-TR"/>
        </a:p>
      </dgm:t>
    </dgm:pt>
    <dgm:pt modelId="{EB5B0BAA-FD4B-C241-A409-0DB9F0686DCD}" type="parTrans" cxnId="{2EE7B7BD-7CFB-BE42-99A8-C29433C7DA7E}">
      <dgm:prSet/>
      <dgm:spPr/>
      <dgm:t>
        <a:bodyPr/>
        <a:lstStyle/>
        <a:p>
          <a:endParaRPr lang="tr-TR"/>
        </a:p>
      </dgm:t>
    </dgm:pt>
    <dgm:pt modelId="{06FF1BBC-4C4C-E34E-80C1-58D15DDBC631}" type="sibTrans" cxnId="{2EE7B7BD-7CFB-BE42-99A8-C29433C7DA7E}">
      <dgm:prSet/>
      <dgm:spPr/>
      <dgm:t>
        <a:bodyPr/>
        <a:lstStyle/>
        <a:p>
          <a:endParaRPr lang="tr-TR"/>
        </a:p>
      </dgm:t>
    </dgm:pt>
    <dgm:pt modelId="{478509A8-4959-1546-B28D-485B6E158B33}" type="pres">
      <dgm:prSet presAssocID="{4806F03E-9700-A84E-81AB-E6E9A2995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5D5B18-C403-1644-A6B5-C68245F43381}" type="pres">
      <dgm:prSet presAssocID="{777230F8-1108-A149-B120-AAC9B5B8BF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DBA4CD-C601-8E4E-8566-822F9C22C0F6}" type="pres">
      <dgm:prSet presAssocID="{AA355B29-B1A5-344F-B3ED-11231CF302EE}" presName="spacer" presStyleCnt="0"/>
      <dgm:spPr/>
    </dgm:pt>
    <dgm:pt modelId="{C445A377-B52B-524B-BF6A-AB8612F68F71}" type="pres">
      <dgm:prSet presAssocID="{4ACAFBFE-F039-8545-99A5-E03128DCC2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AF8CC3-E4D3-7C45-8468-265B54F0BB52}" type="pres">
      <dgm:prSet presAssocID="{94602794-4CEC-9546-B178-B1CF1CD37110}" presName="spacer" presStyleCnt="0"/>
      <dgm:spPr/>
    </dgm:pt>
    <dgm:pt modelId="{07B03D0D-DCB6-564B-9A2E-0F743C8C0B57}" type="pres">
      <dgm:prSet presAssocID="{7CD6B690-D190-BE46-8E6D-EF8C2E6DE8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2DEDDD-E9EE-DD46-A954-AFF7032806D0}" type="pres">
      <dgm:prSet presAssocID="{ADC9320E-8360-5A43-B9D8-726D8CB23D63}" presName="spacer" presStyleCnt="0"/>
      <dgm:spPr/>
    </dgm:pt>
    <dgm:pt modelId="{11961728-02BF-B143-9AE6-2DC54F29A9EF}" type="pres">
      <dgm:prSet presAssocID="{2B424079-8F90-744F-B022-D2A7D6A03E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8C3B5C-D341-5146-A4A2-C2D380BA05FE}" type="presOf" srcId="{7CD6B690-D190-BE46-8E6D-EF8C2E6DE887}" destId="{07B03D0D-DCB6-564B-9A2E-0F743C8C0B57}" srcOrd="0" destOrd="0" presId="urn:microsoft.com/office/officeart/2005/8/layout/vList2"/>
    <dgm:cxn modelId="{2229253F-67BA-C149-AD88-6C36A470725D}" type="presOf" srcId="{777230F8-1108-A149-B120-AAC9B5B8BFCE}" destId="{DC5D5B18-C403-1644-A6B5-C68245F43381}" srcOrd="0" destOrd="0" presId="urn:microsoft.com/office/officeart/2005/8/layout/vList2"/>
    <dgm:cxn modelId="{E4EE258B-693D-D547-9B02-8350AAA1833C}" srcId="{4806F03E-9700-A84E-81AB-E6E9A2995BE3}" destId="{777230F8-1108-A149-B120-AAC9B5B8BFCE}" srcOrd="0" destOrd="0" parTransId="{B983F330-B4AA-4D45-9A43-D2EBC7F7A522}" sibTransId="{AA355B29-B1A5-344F-B3ED-11231CF302EE}"/>
    <dgm:cxn modelId="{BB9BF663-EE9E-F148-9E21-FC212173E49A}" type="presOf" srcId="{4ACAFBFE-F039-8545-99A5-E03128DCC2E4}" destId="{C445A377-B52B-524B-BF6A-AB8612F68F71}" srcOrd="0" destOrd="0" presId="urn:microsoft.com/office/officeart/2005/8/layout/vList2"/>
    <dgm:cxn modelId="{1EFF3D8B-AEF9-4E4B-93C1-41373BF3973A}" srcId="{4806F03E-9700-A84E-81AB-E6E9A2995BE3}" destId="{4ACAFBFE-F039-8545-99A5-E03128DCC2E4}" srcOrd="1" destOrd="0" parTransId="{44D42A9E-0386-3D45-8736-425752324AF4}" sibTransId="{94602794-4CEC-9546-B178-B1CF1CD37110}"/>
    <dgm:cxn modelId="{30F5A668-15E7-F244-A38C-48137C857A0D}" srcId="{4806F03E-9700-A84E-81AB-E6E9A2995BE3}" destId="{7CD6B690-D190-BE46-8E6D-EF8C2E6DE887}" srcOrd="2" destOrd="0" parTransId="{EA981B4D-A44E-7645-A533-4CE9B53831E6}" sibTransId="{ADC9320E-8360-5A43-B9D8-726D8CB23D63}"/>
    <dgm:cxn modelId="{5AE5B368-6956-114C-9973-9917928A79D3}" type="presOf" srcId="{2B424079-8F90-744F-B022-D2A7D6A03E52}" destId="{11961728-02BF-B143-9AE6-2DC54F29A9EF}" srcOrd="0" destOrd="0" presId="urn:microsoft.com/office/officeart/2005/8/layout/vList2"/>
    <dgm:cxn modelId="{1A5DDC04-35EC-BB4F-957F-FD1609B3A970}" type="presOf" srcId="{4806F03E-9700-A84E-81AB-E6E9A2995BE3}" destId="{478509A8-4959-1546-B28D-485B6E158B33}" srcOrd="0" destOrd="0" presId="urn:microsoft.com/office/officeart/2005/8/layout/vList2"/>
    <dgm:cxn modelId="{2EE7B7BD-7CFB-BE42-99A8-C29433C7DA7E}" srcId="{4806F03E-9700-A84E-81AB-E6E9A2995BE3}" destId="{2B424079-8F90-744F-B022-D2A7D6A03E52}" srcOrd="3" destOrd="0" parTransId="{EB5B0BAA-FD4B-C241-A409-0DB9F0686DCD}" sibTransId="{06FF1BBC-4C4C-E34E-80C1-58D15DDBC631}"/>
    <dgm:cxn modelId="{B68BA038-9B3F-4A4D-B701-EC3117C342B9}" type="presParOf" srcId="{478509A8-4959-1546-B28D-485B6E158B33}" destId="{DC5D5B18-C403-1644-A6B5-C68245F43381}" srcOrd="0" destOrd="0" presId="urn:microsoft.com/office/officeart/2005/8/layout/vList2"/>
    <dgm:cxn modelId="{D04150AC-879D-C447-8428-CF728BF9EA2E}" type="presParOf" srcId="{478509A8-4959-1546-B28D-485B6E158B33}" destId="{C2DBA4CD-C601-8E4E-8566-822F9C22C0F6}" srcOrd="1" destOrd="0" presId="urn:microsoft.com/office/officeart/2005/8/layout/vList2"/>
    <dgm:cxn modelId="{CBD6E2A6-90BF-8247-B64A-F7E7CC5CFC4E}" type="presParOf" srcId="{478509A8-4959-1546-B28D-485B6E158B33}" destId="{C445A377-B52B-524B-BF6A-AB8612F68F71}" srcOrd="2" destOrd="0" presId="urn:microsoft.com/office/officeart/2005/8/layout/vList2"/>
    <dgm:cxn modelId="{34EBC14E-4DA8-CB49-85AE-739BDC5C4FBD}" type="presParOf" srcId="{478509A8-4959-1546-B28D-485B6E158B33}" destId="{22AF8CC3-E4D3-7C45-8468-265B54F0BB52}" srcOrd="3" destOrd="0" presId="urn:microsoft.com/office/officeart/2005/8/layout/vList2"/>
    <dgm:cxn modelId="{6538A46D-938E-894E-BD07-3111323301C4}" type="presParOf" srcId="{478509A8-4959-1546-B28D-485B6E158B33}" destId="{07B03D0D-DCB6-564B-9A2E-0F743C8C0B57}" srcOrd="4" destOrd="0" presId="urn:microsoft.com/office/officeart/2005/8/layout/vList2"/>
    <dgm:cxn modelId="{0CD35D5A-067E-2340-A69F-53B07087A1DE}" type="presParOf" srcId="{478509A8-4959-1546-B28D-485B6E158B33}" destId="{462DEDDD-E9EE-DD46-A954-AFF7032806D0}" srcOrd="5" destOrd="0" presId="urn:microsoft.com/office/officeart/2005/8/layout/vList2"/>
    <dgm:cxn modelId="{4ED661E4-C39C-6A4D-8CCF-83311DA391D4}" type="presParOf" srcId="{478509A8-4959-1546-B28D-485B6E158B33}" destId="{11961728-02BF-B143-9AE6-2DC54F29A9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1F335-C2EF-C047-81F0-552EB7DE8731}" type="doc">
      <dgm:prSet loTypeId="urn:microsoft.com/office/officeart/2005/8/layout/vList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C47EE672-7B53-0944-BFFA-9C858E5F2FE7}">
      <dgm:prSet/>
      <dgm:spPr/>
      <dgm:t>
        <a:bodyPr/>
        <a:lstStyle/>
        <a:p>
          <a:pPr rtl="0"/>
          <a:r>
            <a:rPr lang="tr-TR" b="1" dirty="0" smtClean="0"/>
            <a:t>TALEPLERİMİZ</a:t>
          </a:r>
          <a:endParaRPr lang="tr-TR" dirty="0"/>
        </a:p>
      </dgm:t>
    </dgm:pt>
    <dgm:pt modelId="{1E974709-7A27-E447-B6BF-508F203C83E7}" type="parTrans" cxnId="{E52CC734-D075-6146-BD2E-EFD8D819988C}">
      <dgm:prSet/>
      <dgm:spPr/>
      <dgm:t>
        <a:bodyPr/>
        <a:lstStyle/>
        <a:p>
          <a:endParaRPr lang="tr-TR"/>
        </a:p>
      </dgm:t>
    </dgm:pt>
    <dgm:pt modelId="{2A76FAA7-9CF9-1647-B162-D461F45F368B}" type="sibTrans" cxnId="{E52CC734-D075-6146-BD2E-EFD8D819988C}">
      <dgm:prSet/>
      <dgm:spPr/>
      <dgm:t>
        <a:bodyPr/>
        <a:lstStyle/>
        <a:p>
          <a:endParaRPr lang="tr-TR"/>
        </a:p>
      </dgm:t>
    </dgm:pt>
    <dgm:pt modelId="{C6B4DD3C-02F5-7C4B-B340-D303D77D15C2}" type="pres">
      <dgm:prSet presAssocID="{5011F335-C2EF-C047-81F0-552EB7DE87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D13354-F7F8-9A46-9CCC-ED7D8A09751A}" type="pres">
      <dgm:prSet presAssocID="{C47EE672-7B53-0944-BFFA-9C858E5F2FE7}" presName="composite" presStyleCnt="0"/>
      <dgm:spPr/>
    </dgm:pt>
    <dgm:pt modelId="{7CBFA2D3-AFAB-6240-A8BD-556DE825F67C}" type="pres">
      <dgm:prSet presAssocID="{C47EE672-7B53-0944-BFFA-9C858E5F2FE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B21B9B-64D0-1547-B2D2-89AF4B0FDB3C}" type="pres">
      <dgm:prSet presAssocID="{C47EE672-7B53-0944-BFFA-9C858E5F2FE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2CC734-D075-6146-BD2E-EFD8D819988C}" srcId="{5011F335-C2EF-C047-81F0-552EB7DE8731}" destId="{C47EE672-7B53-0944-BFFA-9C858E5F2FE7}" srcOrd="0" destOrd="0" parTransId="{1E974709-7A27-E447-B6BF-508F203C83E7}" sibTransId="{2A76FAA7-9CF9-1647-B162-D461F45F368B}"/>
    <dgm:cxn modelId="{78DDB0D1-8547-E14B-972B-B744B502124A}" type="presOf" srcId="{5011F335-C2EF-C047-81F0-552EB7DE8731}" destId="{C6B4DD3C-02F5-7C4B-B340-D303D77D15C2}" srcOrd="0" destOrd="0" presId="urn:microsoft.com/office/officeart/2005/8/layout/vList3"/>
    <dgm:cxn modelId="{F583FDA0-A664-BE4F-9EDA-34F0F52D308B}" type="presOf" srcId="{C47EE672-7B53-0944-BFFA-9C858E5F2FE7}" destId="{BFB21B9B-64D0-1547-B2D2-89AF4B0FDB3C}" srcOrd="0" destOrd="0" presId="urn:microsoft.com/office/officeart/2005/8/layout/vList3"/>
    <dgm:cxn modelId="{E4082526-0236-F244-95C5-23C805058E07}" type="presParOf" srcId="{C6B4DD3C-02F5-7C4B-B340-D303D77D15C2}" destId="{7ED13354-F7F8-9A46-9CCC-ED7D8A09751A}" srcOrd="0" destOrd="0" presId="urn:microsoft.com/office/officeart/2005/8/layout/vList3"/>
    <dgm:cxn modelId="{57D481DE-695E-AB40-9EE3-ACBD4913BCCB}" type="presParOf" srcId="{7ED13354-F7F8-9A46-9CCC-ED7D8A09751A}" destId="{7CBFA2D3-AFAB-6240-A8BD-556DE825F67C}" srcOrd="0" destOrd="0" presId="urn:microsoft.com/office/officeart/2005/8/layout/vList3"/>
    <dgm:cxn modelId="{F5D0CF9E-C857-1F48-AC59-71A4B876C087}" type="presParOf" srcId="{7ED13354-F7F8-9A46-9CCC-ED7D8A09751A}" destId="{BFB21B9B-64D0-1547-B2D2-89AF4B0FDB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D5D9DB-2551-3A45-9A1F-8C5269ED0A3B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2198666F-E383-EA4C-9FF3-CA791BB135DF}">
      <dgm:prSet/>
      <dgm:spPr/>
      <dgm:t>
        <a:bodyPr/>
        <a:lstStyle/>
        <a:p>
          <a:pPr rtl="0"/>
          <a:r>
            <a:rPr lang="tr-TR" b="1" smtClean="0"/>
            <a:t>Asgari ücret bütün çalışanlar için ortak saptanmalıdır</a:t>
          </a:r>
          <a:endParaRPr lang="tr-TR"/>
        </a:p>
      </dgm:t>
    </dgm:pt>
    <dgm:pt modelId="{95E3F609-158D-E94C-A818-07354510D252}" type="parTrans" cxnId="{6984F4FC-3E66-3041-918D-F2B7CFCF6314}">
      <dgm:prSet/>
      <dgm:spPr/>
      <dgm:t>
        <a:bodyPr/>
        <a:lstStyle/>
        <a:p>
          <a:endParaRPr lang="tr-TR"/>
        </a:p>
      </dgm:t>
    </dgm:pt>
    <dgm:pt modelId="{A9C40A1D-CF91-5346-A3E9-7138A545D646}" type="sibTrans" cxnId="{6984F4FC-3E66-3041-918D-F2B7CFCF6314}">
      <dgm:prSet/>
      <dgm:spPr/>
      <dgm:t>
        <a:bodyPr/>
        <a:lstStyle/>
        <a:p>
          <a:endParaRPr lang="tr-TR"/>
        </a:p>
      </dgm:t>
    </dgm:pt>
    <dgm:pt modelId="{DB415856-DC77-BE47-8F4E-3216B1878649}">
      <dgm:prSet/>
      <dgm:spPr/>
      <dgm:t>
        <a:bodyPr/>
        <a:lstStyle/>
        <a:p>
          <a:pPr rtl="0"/>
          <a:r>
            <a:rPr lang="tr-TR" b="1" smtClean="0"/>
            <a:t>Asgari ücret tespitinde geçim koşulları, verimlilik ve milli gelir artışı dikkate alınmalıdır</a:t>
          </a:r>
          <a:endParaRPr lang="tr-TR"/>
        </a:p>
      </dgm:t>
    </dgm:pt>
    <dgm:pt modelId="{B9A194ED-3D5E-EB41-A250-29FC9C58E9D3}" type="parTrans" cxnId="{65B57455-2B10-1F4A-BF0A-CAC00ABF79B7}">
      <dgm:prSet/>
      <dgm:spPr/>
      <dgm:t>
        <a:bodyPr/>
        <a:lstStyle/>
        <a:p>
          <a:endParaRPr lang="tr-TR"/>
        </a:p>
      </dgm:t>
    </dgm:pt>
    <dgm:pt modelId="{5B876853-0471-4E40-87F8-A82640716312}" type="sibTrans" cxnId="{65B57455-2B10-1F4A-BF0A-CAC00ABF79B7}">
      <dgm:prSet/>
      <dgm:spPr/>
      <dgm:t>
        <a:bodyPr/>
        <a:lstStyle/>
        <a:p>
          <a:endParaRPr lang="tr-TR"/>
        </a:p>
      </dgm:t>
    </dgm:pt>
    <dgm:pt modelId="{27925CEC-68F3-CE48-AA60-0F3A2FF45E1A}">
      <dgm:prSet/>
      <dgm:spPr/>
      <dgm:t>
        <a:bodyPr/>
        <a:lstStyle/>
        <a:p>
          <a:pPr rtl="0"/>
          <a:r>
            <a:rPr lang="tr-TR" b="1" smtClean="0"/>
            <a:t>Asgari  ücret tümüyle  vergi dışı bırakılmalıdır</a:t>
          </a:r>
          <a:endParaRPr lang="tr-TR"/>
        </a:p>
      </dgm:t>
    </dgm:pt>
    <dgm:pt modelId="{C37FB33A-22C1-3246-9BEE-C208F62E23E3}" type="parTrans" cxnId="{4AE5EED2-07BC-8E47-91EA-EA571FBA71BF}">
      <dgm:prSet/>
      <dgm:spPr/>
      <dgm:t>
        <a:bodyPr/>
        <a:lstStyle/>
        <a:p>
          <a:endParaRPr lang="tr-TR"/>
        </a:p>
      </dgm:t>
    </dgm:pt>
    <dgm:pt modelId="{8CA9078B-6E36-054E-BE89-BB8CB2D664B0}" type="sibTrans" cxnId="{4AE5EED2-07BC-8E47-91EA-EA571FBA71BF}">
      <dgm:prSet/>
      <dgm:spPr/>
      <dgm:t>
        <a:bodyPr/>
        <a:lstStyle/>
        <a:p>
          <a:endParaRPr lang="tr-TR"/>
        </a:p>
      </dgm:t>
    </dgm:pt>
    <dgm:pt modelId="{17A361AD-80D7-124C-95EE-D2C875ADC366}">
      <dgm:prSet/>
      <dgm:spPr/>
      <dgm:t>
        <a:bodyPr/>
        <a:lstStyle/>
        <a:p>
          <a:pPr rtl="0"/>
          <a:r>
            <a:rPr lang="tr-TR" b="1" smtClean="0"/>
            <a:t>2017 yılı için asgari ücret en az 2000 TL net olmalıdır</a:t>
          </a:r>
          <a:endParaRPr lang="tr-TR"/>
        </a:p>
      </dgm:t>
    </dgm:pt>
    <dgm:pt modelId="{C8B05321-A4EE-7148-B750-A21E5640784C}" type="parTrans" cxnId="{F4121356-BE5B-3549-BDAA-66737356497B}">
      <dgm:prSet/>
      <dgm:spPr/>
      <dgm:t>
        <a:bodyPr/>
        <a:lstStyle/>
        <a:p>
          <a:endParaRPr lang="tr-TR"/>
        </a:p>
      </dgm:t>
    </dgm:pt>
    <dgm:pt modelId="{F0D3D006-F7E0-034E-828F-130D438CF2AC}" type="sibTrans" cxnId="{F4121356-BE5B-3549-BDAA-66737356497B}">
      <dgm:prSet/>
      <dgm:spPr/>
      <dgm:t>
        <a:bodyPr/>
        <a:lstStyle/>
        <a:p>
          <a:endParaRPr lang="tr-TR"/>
        </a:p>
      </dgm:t>
    </dgm:pt>
    <dgm:pt modelId="{9A14A504-1D81-8741-9E31-129A0B4D08A4}" type="pres">
      <dgm:prSet presAssocID="{22D5D9DB-2551-3A45-9A1F-8C5269ED0A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57ECE5F-6782-F645-8BF3-D5173CAE7450}" type="pres">
      <dgm:prSet presAssocID="{2198666F-E383-EA4C-9FF3-CA791BB135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8E3BAE-D907-644A-A962-A4ECF4CF1D2E}" type="pres">
      <dgm:prSet presAssocID="{A9C40A1D-CF91-5346-A3E9-7138A545D646}" presName="spacer" presStyleCnt="0"/>
      <dgm:spPr/>
    </dgm:pt>
    <dgm:pt modelId="{8872B92D-EA9D-CE4A-ABA1-3AA25299D23D}" type="pres">
      <dgm:prSet presAssocID="{DB415856-DC77-BE47-8F4E-3216B18786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A27432-082E-5345-8E59-DB5E3918F334}" type="pres">
      <dgm:prSet presAssocID="{5B876853-0471-4E40-87F8-A82640716312}" presName="spacer" presStyleCnt="0"/>
      <dgm:spPr/>
    </dgm:pt>
    <dgm:pt modelId="{0F96A4B3-B91A-BE46-A57F-1B40B2B2073C}" type="pres">
      <dgm:prSet presAssocID="{27925CEC-68F3-CE48-AA60-0F3A2FF45E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FD9274-B17D-F244-9614-A16BF34763E5}" type="pres">
      <dgm:prSet presAssocID="{8CA9078B-6E36-054E-BE89-BB8CB2D664B0}" presName="spacer" presStyleCnt="0"/>
      <dgm:spPr/>
    </dgm:pt>
    <dgm:pt modelId="{297DC53E-9D21-254D-94CC-8B3EFB0C4CCE}" type="pres">
      <dgm:prSet presAssocID="{17A361AD-80D7-124C-95EE-D2C875ADC3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9FCE0F-AAEF-9B4B-BBBF-5369661A7B28}" type="presOf" srcId="{17A361AD-80D7-124C-95EE-D2C875ADC366}" destId="{297DC53E-9D21-254D-94CC-8B3EFB0C4CCE}" srcOrd="0" destOrd="0" presId="urn:microsoft.com/office/officeart/2005/8/layout/vList2"/>
    <dgm:cxn modelId="{6984F4FC-3E66-3041-918D-F2B7CFCF6314}" srcId="{22D5D9DB-2551-3A45-9A1F-8C5269ED0A3B}" destId="{2198666F-E383-EA4C-9FF3-CA791BB135DF}" srcOrd="0" destOrd="0" parTransId="{95E3F609-158D-E94C-A818-07354510D252}" sibTransId="{A9C40A1D-CF91-5346-A3E9-7138A545D646}"/>
    <dgm:cxn modelId="{FE3B93FD-B7B5-B544-87AD-73A250EF3A72}" type="presOf" srcId="{DB415856-DC77-BE47-8F4E-3216B1878649}" destId="{8872B92D-EA9D-CE4A-ABA1-3AA25299D23D}" srcOrd="0" destOrd="0" presId="urn:microsoft.com/office/officeart/2005/8/layout/vList2"/>
    <dgm:cxn modelId="{4AE5EED2-07BC-8E47-91EA-EA571FBA71BF}" srcId="{22D5D9DB-2551-3A45-9A1F-8C5269ED0A3B}" destId="{27925CEC-68F3-CE48-AA60-0F3A2FF45E1A}" srcOrd="2" destOrd="0" parTransId="{C37FB33A-22C1-3246-9BEE-C208F62E23E3}" sibTransId="{8CA9078B-6E36-054E-BE89-BB8CB2D664B0}"/>
    <dgm:cxn modelId="{F4121356-BE5B-3549-BDAA-66737356497B}" srcId="{22D5D9DB-2551-3A45-9A1F-8C5269ED0A3B}" destId="{17A361AD-80D7-124C-95EE-D2C875ADC366}" srcOrd="3" destOrd="0" parTransId="{C8B05321-A4EE-7148-B750-A21E5640784C}" sibTransId="{F0D3D006-F7E0-034E-828F-130D438CF2AC}"/>
    <dgm:cxn modelId="{CFE4529C-1DD3-1346-9D61-F65F7BC6A3AA}" type="presOf" srcId="{27925CEC-68F3-CE48-AA60-0F3A2FF45E1A}" destId="{0F96A4B3-B91A-BE46-A57F-1B40B2B2073C}" srcOrd="0" destOrd="0" presId="urn:microsoft.com/office/officeart/2005/8/layout/vList2"/>
    <dgm:cxn modelId="{65B57455-2B10-1F4A-BF0A-CAC00ABF79B7}" srcId="{22D5D9DB-2551-3A45-9A1F-8C5269ED0A3B}" destId="{DB415856-DC77-BE47-8F4E-3216B1878649}" srcOrd="1" destOrd="0" parTransId="{B9A194ED-3D5E-EB41-A250-29FC9C58E9D3}" sibTransId="{5B876853-0471-4E40-87F8-A82640716312}"/>
    <dgm:cxn modelId="{9A22FDB2-23F3-194E-A40E-A3E2D37C710B}" type="presOf" srcId="{2198666F-E383-EA4C-9FF3-CA791BB135DF}" destId="{257ECE5F-6782-F645-8BF3-D5173CAE7450}" srcOrd="0" destOrd="0" presId="urn:microsoft.com/office/officeart/2005/8/layout/vList2"/>
    <dgm:cxn modelId="{83DE2AF1-B661-434C-AA8C-A41EEAA1F6F3}" type="presOf" srcId="{22D5D9DB-2551-3A45-9A1F-8C5269ED0A3B}" destId="{9A14A504-1D81-8741-9E31-129A0B4D08A4}" srcOrd="0" destOrd="0" presId="urn:microsoft.com/office/officeart/2005/8/layout/vList2"/>
    <dgm:cxn modelId="{BA9008E1-0767-614B-A8C4-86BC7418913A}" type="presParOf" srcId="{9A14A504-1D81-8741-9E31-129A0B4D08A4}" destId="{257ECE5F-6782-F645-8BF3-D5173CAE7450}" srcOrd="0" destOrd="0" presId="urn:microsoft.com/office/officeart/2005/8/layout/vList2"/>
    <dgm:cxn modelId="{23CF36E5-AD7A-354E-A1AB-8392BA719B81}" type="presParOf" srcId="{9A14A504-1D81-8741-9E31-129A0B4D08A4}" destId="{138E3BAE-D907-644A-A962-A4ECF4CF1D2E}" srcOrd="1" destOrd="0" presId="urn:microsoft.com/office/officeart/2005/8/layout/vList2"/>
    <dgm:cxn modelId="{C3276BD5-EF51-3541-BEEA-EFB4328FADF8}" type="presParOf" srcId="{9A14A504-1D81-8741-9E31-129A0B4D08A4}" destId="{8872B92D-EA9D-CE4A-ABA1-3AA25299D23D}" srcOrd="2" destOrd="0" presId="urn:microsoft.com/office/officeart/2005/8/layout/vList2"/>
    <dgm:cxn modelId="{AE5207AB-D6FD-B846-B7FD-AB7ACFF0EDCF}" type="presParOf" srcId="{9A14A504-1D81-8741-9E31-129A0B4D08A4}" destId="{B3A27432-082E-5345-8E59-DB5E3918F334}" srcOrd="3" destOrd="0" presId="urn:microsoft.com/office/officeart/2005/8/layout/vList2"/>
    <dgm:cxn modelId="{B2364DF5-5106-8740-9DAA-391C34050093}" type="presParOf" srcId="{9A14A504-1D81-8741-9E31-129A0B4D08A4}" destId="{0F96A4B3-B91A-BE46-A57F-1B40B2B2073C}" srcOrd="4" destOrd="0" presId="urn:microsoft.com/office/officeart/2005/8/layout/vList2"/>
    <dgm:cxn modelId="{B9B1BF68-82FC-2344-869F-D8FECE07183B}" type="presParOf" srcId="{9A14A504-1D81-8741-9E31-129A0B4D08A4}" destId="{1AFD9274-B17D-F244-9614-A16BF34763E5}" srcOrd="5" destOrd="0" presId="urn:microsoft.com/office/officeart/2005/8/layout/vList2"/>
    <dgm:cxn modelId="{79AA01D8-CCA2-D448-9C37-DD521638672E}" type="presParOf" srcId="{9A14A504-1D81-8741-9E31-129A0B4D08A4}" destId="{297DC53E-9D21-254D-94CC-8B3EFB0C4C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EE636-3362-714A-9246-A5F0219E721E}">
      <dsp:nvSpPr>
        <dsp:cNvPr id="0" name=""/>
        <dsp:cNvSpPr/>
      </dsp:nvSpPr>
      <dsp:spPr>
        <a:xfrm>
          <a:off x="0" y="0"/>
          <a:ext cx="5262879" cy="5262879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4F40-A3E8-B045-87A9-515C11783ADC}">
      <dsp:nvSpPr>
        <dsp:cNvPr id="0" name=""/>
        <dsp:cNvSpPr/>
      </dsp:nvSpPr>
      <dsp:spPr>
        <a:xfrm>
          <a:off x="2631439" y="0"/>
          <a:ext cx="7172960" cy="52628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0" tIns="285750" rIns="285750" bIns="285750" numCol="1" spcCol="1270" anchor="ctr" anchorCtr="0">
          <a:noAutofit/>
        </a:bodyPr>
        <a:lstStyle/>
        <a:p>
          <a:pPr lvl="0" algn="ctr" defTabSz="3333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500" b="1" kern="1200" smtClean="0">
              <a:solidFill>
                <a:srgbClr val="FF0000"/>
              </a:solidFill>
            </a:rPr>
            <a:t>ASGARİ ÜCRET </a:t>
          </a:r>
          <a:endParaRPr lang="tr-TR" sz="7500" kern="1200" dirty="0">
            <a:solidFill>
              <a:srgbClr val="FF0000"/>
            </a:solidFill>
          </a:endParaRPr>
        </a:p>
      </dsp:txBody>
      <dsp:txXfrm>
        <a:off x="2631439" y="0"/>
        <a:ext cx="7172960" cy="2499867"/>
      </dsp:txXfrm>
    </dsp:sp>
    <dsp:sp modelId="{79B6040F-119A-DB4C-911E-8A9D47E6CF09}">
      <dsp:nvSpPr>
        <dsp:cNvPr id="0" name=""/>
        <dsp:cNvSpPr/>
      </dsp:nvSpPr>
      <dsp:spPr>
        <a:xfrm>
          <a:off x="1381506" y="2499867"/>
          <a:ext cx="2499867" cy="2499867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solidFill>
            <a:srgbClr val="FF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E879-B83C-A749-A9ED-0D82B5823B7B}">
      <dsp:nvSpPr>
        <dsp:cNvPr id="0" name=""/>
        <dsp:cNvSpPr/>
      </dsp:nvSpPr>
      <dsp:spPr>
        <a:xfrm>
          <a:off x="2631439" y="2499867"/>
          <a:ext cx="7172960" cy="24998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0" tIns="285750" rIns="285750" bIns="285750" numCol="1" spcCol="1270" anchor="ctr" anchorCtr="0">
          <a:noAutofit/>
        </a:bodyPr>
        <a:lstStyle/>
        <a:p>
          <a:pPr lvl="0" algn="ctr" defTabSz="3333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500" b="1" kern="1200" smtClean="0">
              <a:solidFill>
                <a:srgbClr val="FF0000"/>
              </a:solidFill>
            </a:rPr>
            <a:t>GERÇEĞİ</a:t>
          </a:r>
          <a:endParaRPr lang="tr-TR" sz="7500" kern="1200" dirty="0">
            <a:solidFill>
              <a:srgbClr val="FF0000"/>
            </a:solidFill>
          </a:endParaRPr>
        </a:p>
      </dsp:txBody>
      <dsp:txXfrm>
        <a:off x="2631439" y="2499867"/>
        <a:ext cx="7172960" cy="2499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F2852-26C9-EC40-85E5-56F325A23E1B}">
      <dsp:nvSpPr>
        <dsp:cNvPr id="0" name=""/>
        <dsp:cNvSpPr/>
      </dsp:nvSpPr>
      <dsp:spPr>
        <a:xfrm rot="10800000">
          <a:off x="2027786" y="0"/>
          <a:ext cx="6734943" cy="1325563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536" tIns="232410" rIns="433832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100" b="1" kern="1200" dirty="0" smtClean="0"/>
            <a:t>TALEPLERİMİZ</a:t>
          </a:r>
          <a:endParaRPr lang="tr-TR" sz="6100" kern="1200" dirty="0"/>
        </a:p>
      </dsp:txBody>
      <dsp:txXfrm rot="10800000">
        <a:off x="2359177" y="0"/>
        <a:ext cx="6403552" cy="1325563"/>
      </dsp:txXfrm>
    </dsp:sp>
    <dsp:sp modelId="{DD0A40DD-1218-7849-B72E-B03019FDC3EF}">
      <dsp:nvSpPr>
        <dsp:cNvPr id="0" name=""/>
        <dsp:cNvSpPr/>
      </dsp:nvSpPr>
      <dsp:spPr>
        <a:xfrm>
          <a:off x="1365004" y="0"/>
          <a:ext cx="1325563" cy="1325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5B18-C403-1644-A6B5-C68245F43381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ücret geçim ücret olmalıdır</a:t>
          </a:r>
          <a:endParaRPr lang="tr-TR" sz="2500" kern="1200"/>
        </a:p>
      </dsp:txBody>
      <dsp:txXfrm>
        <a:off x="48481" y="129892"/>
        <a:ext cx="10418638" cy="896166"/>
      </dsp:txXfrm>
    </dsp:sp>
    <dsp:sp modelId="{C445A377-B52B-524B-BF6A-AB8612F68F71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ücret hesabında uluslararası standartlara uyulmalı,  işçinin ailesi de dikkate alınmalıdır</a:t>
          </a:r>
          <a:endParaRPr lang="tr-TR" sz="2500" kern="1200"/>
        </a:p>
      </dsp:txBody>
      <dsp:txXfrm>
        <a:off x="48481" y="1195021"/>
        <a:ext cx="10418638" cy="896166"/>
      </dsp:txXfrm>
    </dsp:sp>
    <dsp:sp modelId="{07B03D0D-DCB6-564B-9A2E-0F743C8C0B57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ücret tespitine ilişkin 131 Sayılı ILO Sözleşmesi onaylanmalı, Avrupa Sosyal Şartı’na asgari ücretle ilgili konan çekince kaldırılmalıdır</a:t>
          </a:r>
          <a:endParaRPr lang="tr-TR" sz="2500" kern="1200"/>
        </a:p>
      </dsp:txBody>
      <dsp:txXfrm>
        <a:off x="48481" y="2260150"/>
        <a:ext cx="10418638" cy="896166"/>
      </dsp:txXfrm>
    </dsp:sp>
    <dsp:sp modelId="{11961728-02BF-B143-9AE6-2DC54F29A9EF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ücretin tespitinde bütün konfederasyonlara katılım hakkı sağlanmalıdır</a:t>
          </a:r>
          <a:endParaRPr lang="tr-TR" sz="2500" kern="1200"/>
        </a:p>
      </dsp:txBody>
      <dsp:txXfrm>
        <a:off x="48481" y="3325278"/>
        <a:ext cx="104186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21B9B-64D0-1547-B2D2-89AF4B0FDB3C}">
      <dsp:nvSpPr>
        <dsp:cNvPr id="0" name=""/>
        <dsp:cNvSpPr/>
      </dsp:nvSpPr>
      <dsp:spPr>
        <a:xfrm rot="10800000">
          <a:off x="2027786" y="0"/>
          <a:ext cx="6734943" cy="1325563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536" tIns="232410" rIns="433832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100" b="1" kern="1200" dirty="0" smtClean="0"/>
            <a:t>TALEPLERİMİZ</a:t>
          </a:r>
          <a:endParaRPr lang="tr-TR" sz="6100" kern="1200" dirty="0"/>
        </a:p>
      </dsp:txBody>
      <dsp:txXfrm rot="10800000">
        <a:off x="2359177" y="0"/>
        <a:ext cx="6403552" cy="1325563"/>
      </dsp:txXfrm>
    </dsp:sp>
    <dsp:sp modelId="{7CBFA2D3-AFAB-6240-A8BD-556DE825F67C}">
      <dsp:nvSpPr>
        <dsp:cNvPr id="0" name=""/>
        <dsp:cNvSpPr/>
      </dsp:nvSpPr>
      <dsp:spPr>
        <a:xfrm>
          <a:off x="1365004" y="0"/>
          <a:ext cx="1325563" cy="1325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CE5F-6782-F645-8BF3-D5173CAE7450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ücret bütün çalışanlar için ortak saptanmalıdır</a:t>
          </a:r>
          <a:endParaRPr lang="tr-TR" sz="2500" kern="1200"/>
        </a:p>
      </dsp:txBody>
      <dsp:txXfrm>
        <a:off x="48481" y="129892"/>
        <a:ext cx="10418638" cy="896166"/>
      </dsp:txXfrm>
    </dsp:sp>
    <dsp:sp modelId="{8872B92D-EA9D-CE4A-ABA1-3AA25299D23D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ücret tespitinde geçim koşulları, verimlilik ve milli gelir artışı dikkate alınmalıdır</a:t>
          </a:r>
          <a:endParaRPr lang="tr-TR" sz="2500" kern="1200"/>
        </a:p>
      </dsp:txBody>
      <dsp:txXfrm>
        <a:off x="48481" y="1195021"/>
        <a:ext cx="10418638" cy="896166"/>
      </dsp:txXfrm>
    </dsp:sp>
    <dsp:sp modelId="{0F96A4B3-B91A-BE46-A57F-1B40B2B2073C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Asgari  ücret tümüyle  vergi dışı bırakılmalıdır</a:t>
          </a:r>
          <a:endParaRPr lang="tr-TR" sz="2500" kern="1200"/>
        </a:p>
      </dsp:txBody>
      <dsp:txXfrm>
        <a:off x="48481" y="2260150"/>
        <a:ext cx="10418638" cy="896166"/>
      </dsp:txXfrm>
    </dsp:sp>
    <dsp:sp modelId="{297DC53E-9D21-254D-94CC-8B3EFB0C4CCE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2017 yılı için asgari ücret en az 2000 TL net olmalıdır</a:t>
          </a:r>
          <a:endParaRPr lang="tr-TR" sz="2500" kern="1200"/>
        </a:p>
      </dsp:txBody>
      <dsp:txXfrm>
        <a:off x="48481" y="3325278"/>
        <a:ext cx="10418638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0.22369</cdr:x>
      <cdr:y>0.50832</cdr:y>
    </cdr:from>
    <cdr:to>
      <cdr:x>0.28325</cdr:x>
      <cdr:y>0.57087</cdr:y>
    </cdr:to>
    <cdr:cxnSp macro="">
      <cdr:nvCxnSpPr>
        <cdr:cNvPr id="4" name="Düz Ok Bağlayıcısı 3"/>
        <cdr:cNvCxnSpPr/>
      </cdr:nvCxnSpPr>
      <cdr:spPr>
        <a:xfrm xmlns:a="http://schemas.openxmlformats.org/drawingml/2006/main">
          <a:off x="1741599" y="2599542"/>
          <a:ext cx="463718" cy="319879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0.3362</cdr:x>
      <cdr:y>0.7237</cdr:y>
    </cdr:from>
    <cdr:to>
      <cdr:x>0.41562</cdr:x>
      <cdr:y>0.74365</cdr:y>
    </cdr:to>
    <cdr:cxnSp macro="">
      <cdr:nvCxnSpPr>
        <cdr:cNvPr id="3" name="Düz Ok Bağlayıcısı 2"/>
        <cdr:cNvCxnSpPr/>
      </cdr:nvCxnSpPr>
      <cdr:spPr>
        <a:xfrm xmlns:a="http://schemas.openxmlformats.org/drawingml/2006/main" flipH="1">
          <a:off x="2794141" y="3698474"/>
          <a:ext cx="660050" cy="10195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E8DF4-5EB4-7641-B0B5-5AC82F36ED54}" type="datetimeFigureOut">
              <a:rPr lang="tr-TR" smtClean="0"/>
              <a:t>7.12.2016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46674-6D7E-7145-B7EB-A804B11313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5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674-6D7E-7145-B7EB-A804B11313C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35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674-6D7E-7145-B7EB-A804B11313C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674-6D7E-7145-B7EB-A804B11313C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35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674-6D7E-7145-B7EB-A804B11313C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78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674-6D7E-7145-B7EB-A804B11313C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24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5360" y="1122363"/>
            <a:ext cx="46126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6055360" y="3602038"/>
            <a:ext cx="461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EF55-00C6-2B46-95BB-8572BDE07EBB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0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90EE-A0BA-1C45-A9AA-156DDC5E3883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B2FD-91E5-4846-BFB8-99D3D4D8BB01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26066" y="365125"/>
            <a:ext cx="10127734" cy="1325563"/>
          </a:xfrm>
        </p:spPr>
        <p:txBody>
          <a:bodyPr>
            <a:normAutofit/>
          </a:bodyPr>
          <a:lstStyle>
            <a:lvl1pPr>
              <a:defRPr sz="4600" b="1">
                <a:solidFill>
                  <a:srgbClr val="FF0000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tr-TR" dirty="0" smtClean="0"/>
              <a:t>Ana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BF20-A751-4049-AF32-44BEC9D325D3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3967480" y="6498589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43934"/>
            <a:ext cx="1226066" cy="122606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00" y="6457948"/>
            <a:ext cx="22637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727B-9E49-6546-9CF8-5E0156504573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D56E-565A-C644-9478-A7B23EAF5AA0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0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A949-0BCB-EA40-A106-2B1810B446FE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9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6FCA-65F2-3D4E-9D14-4176F602487D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CD79-B9E9-9249-A111-2F7ECF461D39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8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FA3B-2269-6A46-AEE8-3D735917F523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3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45A3-830C-3249-BEA5-6B5D0A344B17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3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3104-5B3A-F14A-9065-9065B3F0E107}" type="datetime1">
              <a:rPr lang="tr-TR" smtClean="0"/>
              <a:t>7.12.2016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jpg"/><Relationship Id="rId9" Type="http://schemas.openxmlformats.org/officeDocument/2006/relationships/image" Target="../media/image1.jpg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3816007" y="6362356"/>
            <a:ext cx="6831673" cy="477520"/>
          </a:xfrm>
        </p:spPr>
        <p:txBody>
          <a:bodyPr/>
          <a:lstStyle/>
          <a:p>
            <a:r>
              <a:rPr lang="tr-TR" dirty="0" smtClean="0"/>
              <a:t>8 Aralık 2016, İstanbul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094677619"/>
              </p:ext>
            </p:extLst>
          </p:nvPr>
        </p:nvGraphicFramePr>
        <p:xfrm>
          <a:off x="2590800" y="538480"/>
          <a:ext cx="9804400" cy="5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4518" cy="6858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40" y="81280"/>
            <a:ext cx="1127760" cy="11277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6314571"/>
            <a:ext cx="2407920" cy="45775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2561" y="131445"/>
            <a:ext cx="10403840" cy="117919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Asgari Ücretin İşverene Maliyeti </a:t>
            </a:r>
            <a:br>
              <a:rPr lang="tr-TR" b="1" dirty="0" smtClean="0"/>
            </a:br>
            <a:r>
              <a:rPr lang="tr-TR" b="1" dirty="0" smtClean="0"/>
              <a:t>Yüzde 70’den 49’a İndi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3808"/>
              </p:ext>
            </p:extLst>
          </p:nvPr>
        </p:nvGraphicFramePr>
        <p:xfrm>
          <a:off x="1036321" y="1676402"/>
          <a:ext cx="5852159" cy="4246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679"/>
                <a:gridCol w="1721223"/>
                <a:gridCol w="1775578"/>
                <a:gridCol w="1177679"/>
              </a:tblGrid>
              <a:tr h="676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18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Net asgari ücret (A)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İşverene maliyet (B)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Oran B/A (Yüzde)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2007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403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683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70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2008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482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739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54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2009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527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809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54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2010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577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886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54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2011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630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968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54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2012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701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1.033 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47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2013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773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1.140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47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2014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846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1.248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47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2015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949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1.412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49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70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2016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1.301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1.935 </a:t>
                      </a:r>
                      <a:endParaRPr lang="tr-TR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49</a:t>
                      </a:r>
                      <a:endParaRPr lang="tr-TR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020561" y="1910080"/>
            <a:ext cx="48158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200" dirty="0"/>
              <a:t>2007 yılında asgari ücretin işverene maliyeti, net asgari ücretin yüzde 70’i kadar daha fazlaydı. </a:t>
            </a:r>
            <a:endParaRPr lang="tr-TR" sz="220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200" dirty="0" smtClean="0"/>
              <a:t>Diğer </a:t>
            </a:r>
            <a:r>
              <a:rPr lang="tr-TR" sz="2200" dirty="0"/>
              <a:t>bir ifade ile net  asgari ücret 100 ise işverene maliyeti 170 idi. </a:t>
            </a:r>
            <a:endParaRPr lang="tr-TR" sz="220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200" dirty="0" smtClean="0"/>
              <a:t>2008 </a:t>
            </a:r>
            <a:r>
              <a:rPr lang="tr-TR" sz="2200" dirty="0"/>
              <a:t>yılından itibaren brüt maliyet düşmeye başladı. </a:t>
            </a:r>
            <a:endParaRPr lang="tr-TR" sz="220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200" dirty="0" smtClean="0"/>
              <a:t>2016 </a:t>
            </a:r>
            <a:r>
              <a:rPr lang="tr-TR" sz="2200" dirty="0"/>
              <a:t>itibariyle asgari ücretin işverene maliyeti net asgari ücretin yüzde 49 fazlasıdır. Asgari ücret 100 ise işverene maliyeti 149’dur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1920" y="121285"/>
            <a:ext cx="10144760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İşverenlere 63 Milyar Prim Desteği: </a:t>
            </a:r>
            <a:br>
              <a:rPr lang="tr-TR" b="1" dirty="0" smtClean="0"/>
            </a:br>
            <a:r>
              <a:rPr lang="tr-TR" b="1" dirty="0" smtClean="0"/>
              <a:t>Bütçenin Yüzde 4’ü</a:t>
            </a:r>
            <a:endParaRPr lang="tr-TR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2001226702"/>
              </p:ext>
            </p:extLst>
          </p:nvPr>
        </p:nvGraphicFramePr>
        <p:xfrm>
          <a:off x="1127760" y="1676400"/>
          <a:ext cx="6553200" cy="432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097520" y="1676401"/>
            <a:ext cx="3759200" cy="422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 dirty="0"/>
              <a:t>Asgari ücretin işverene maliyetini azaltan teşvikler bütçe içinde önemli bir </a:t>
            </a:r>
            <a:r>
              <a:rPr lang="tr-TR" sz="2400" dirty="0" smtClean="0"/>
              <a:t>toplam </a:t>
            </a:r>
            <a:r>
              <a:rPr lang="tr-TR" sz="2400" dirty="0"/>
              <a:t>oluşturuyor.  </a:t>
            </a:r>
            <a:endParaRPr lang="tr-TR" sz="24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400" dirty="0" smtClean="0"/>
              <a:t>2010-2016 </a:t>
            </a:r>
            <a:r>
              <a:rPr lang="tr-TR" sz="2400" dirty="0"/>
              <a:t>arasında yüzde 5’lik işveren SGK prim desteğinin bütçeye getirdiği yük 63 Milyar TL’dir </a:t>
            </a:r>
            <a:endParaRPr lang="tr-TR" sz="24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400" dirty="0" smtClean="0"/>
              <a:t>Prim desteğinin bütçeye oranı yüzde 4’e yükseldi</a:t>
            </a:r>
            <a:endParaRPr lang="tr-TR" sz="24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2080" y="192405"/>
            <a:ext cx="10281920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Asgari Ücret Tespitinde </a:t>
            </a:r>
            <a:br>
              <a:rPr lang="tr-TR" b="1" dirty="0" smtClean="0"/>
            </a:br>
            <a:r>
              <a:rPr lang="tr-TR" b="1" dirty="0" smtClean="0"/>
              <a:t>TÜİK Hesabına Dahi Uyulmuyor</a:t>
            </a:r>
            <a:endParaRPr lang="tr-TR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67874"/>
              </p:ext>
            </p:extLst>
          </p:nvPr>
        </p:nvGraphicFramePr>
        <p:xfrm>
          <a:off x="995681" y="1778000"/>
          <a:ext cx="5933438" cy="4472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61"/>
                <a:gridCol w="1074566"/>
                <a:gridCol w="1140520"/>
                <a:gridCol w="1607023"/>
                <a:gridCol w="1242668"/>
              </a:tblGrid>
              <a:tr h="6010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Yıl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Brüt Asgari Ücret (A)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Net Asgari Ücret (B)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TÜİK Asgari Ücret (Bir İşçi) (C)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B/C  (Yüzde)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2003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306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256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327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78,4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2004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423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303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397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76,3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2005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489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350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422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83,0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2006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531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380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508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74,9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2007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563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403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590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68,3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2008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608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482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645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74,6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2009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666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527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720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73,2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2010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729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577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796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72,4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2011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796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630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900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70,0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2012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887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701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971 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72,2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2013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978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773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1.025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75,4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2014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1.071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846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1.205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70,2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2015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1.201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949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1.425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66,6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2764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2016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1.647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1.300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 1.600 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81,3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162800" y="1879600"/>
            <a:ext cx="4368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000" dirty="0" smtClean="0"/>
              <a:t>TÜİK tarafından hesaplanan </a:t>
            </a:r>
            <a:r>
              <a:rPr lang="tr-TR" sz="2000" dirty="0"/>
              <a:t>asgari ücret </a:t>
            </a:r>
            <a:r>
              <a:rPr lang="tr-TR" sz="2000" dirty="0" smtClean="0"/>
              <a:t>önerisi Asgari Ücret </a:t>
            </a:r>
            <a:r>
              <a:rPr lang="tr-TR" sz="2000" dirty="0"/>
              <a:t>T</a:t>
            </a:r>
            <a:r>
              <a:rPr lang="tr-TR" sz="2000" dirty="0" smtClean="0"/>
              <a:t>espit </a:t>
            </a:r>
            <a:r>
              <a:rPr lang="tr-TR" sz="2000" dirty="0"/>
              <a:t>K</a:t>
            </a:r>
            <a:r>
              <a:rPr lang="tr-TR" sz="2000" dirty="0" smtClean="0"/>
              <a:t>omisyonu </a:t>
            </a:r>
            <a:r>
              <a:rPr lang="tr-TR" sz="2000" dirty="0"/>
              <a:t>tarafından </a:t>
            </a:r>
            <a:r>
              <a:rPr lang="tr-TR" sz="2000" dirty="0" smtClean="0"/>
              <a:t>dikkate alınmıyor. 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000" dirty="0" smtClean="0"/>
              <a:t>Asgari </a:t>
            </a:r>
            <a:r>
              <a:rPr lang="tr-TR" sz="2000" dirty="0"/>
              <a:t>ücret TÜİK tarafından hesaplanan asgari ücretin altında kalmaktadır. </a:t>
            </a:r>
            <a:endParaRPr lang="tr-TR" sz="20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000" dirty="0" smtClean="0"/>
              <a:t>Aradaki fark 19 </a:t>
            </a:r>
            <a:r>
              <a:rPr lang="tr-TR" sz="2000" dirty="0"/>
              <a:t>ile 32 puan arasında değişmektedir.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2000" dirty="0" smtClean="0"/>
              <a:t>2016 </a:t>
            </a:r>
            <a:r>
              <a:rPr lang="tr-TR" sz="2000" dirty="0"/>
              <a:t>için </a:t>
            </a:r>
            <a:r>
              <a:rPr lang="tr-TR" sz="2000" dirty="0" smtClean="0"/>
              <a:t>saptanan </a:t>
            </a:r>
            <a:r>
              <a:rPr lang="tr-TR" sz="2000" dirty="0"/>
              <a:t>asgari ücret </a:t>
            </a:r>
            <a:r>
              <a:rPr lang="tr-TR" sz="2000" dirty="0" err="1"/>
              <a:t>TÜİK’in</a:t>
            </a:r>
            <a:r>
              <a:rPr lang="tr-TR" sz="2000" dirty="0"/>
              <a:t> bir </a:t>
            </a:r>
            <a:r>
              <a:rPr lang="tr-TR" sz="2000" dirty="0" smtClean="0"/>
              <a:t>işçi için hesapladığı </a:t>
            </a:r>
            <a:r>
              <a:rPr lang="tr-TR" sz="2000" dirty="0"/>
              <a:t>asgari giderinin 300 TL altındadır. </a:t>
            </a:r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097321006"/>
              </p:ext>
            </p:extLst>
          </p:nvPr>
        </p:nvGraphicFramePr>
        <p:xfrm>
          <a:off x="1226066" y="365125"/>
          <a:ext cx="1012773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8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69971860"/>
              </p:ext>
            </p:extLst>
          </p:nvPr>
        </p:nvGraphicFramePr>
        <p:xfrm>
          <a:off x="1226066" y="365125"/>
          <a:ext cx="1012773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70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7346" y="131445"/>
            <a:ext cx="10127734" cy="935355"/>
          </a:xfrm>
        </p:spPr>
        <p:txBody>
          <a:bodyPr/>
          <a:lstStyle/>
          <a:p>
            <a:r>
              <a:rPr lang="tr-TR" dirty="0" smtClean="0"/>
              <a:t>Asgari ücret sadece asgari ücret değil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15653"/>
              </p:ext>
            </p:extLst>
          </p:nvPr>
        </p:nvGraphicFramePr>
        <p:xfrm>
          <a:off x="579120" y="1559560"/>
          <a:ext cx="5628640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520"/>
                <a:gridCol w="1188720"/>
                <a:gridCol w="1471055"/>
                <a:gridCol w="1729345"/>
              </a:tblGrid>
              <a:tr h="807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Yıl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Asgari Ücretli Sayısı (Bin)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Zorunlu Sigortalı Sayısı (Bin)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Asgari Ücretli Oran</a:t>
                      </a:r>
                      <a:br>
                        <a:rPr lang="tr-TR" sz="1400">
                          <a:effectLst/>
                        </a:rPr>
                      </a:br>
                      <a:r>
                        <a:rPr lang="tr-TR" sz="1400">
                          <a:effectLst/>
                        </a:rPr>
                        <a:t> (%)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2.697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6.181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2005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3.042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6.919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2006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3.763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7.819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48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2007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3.637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8.505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2008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3.618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8.803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41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2009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3.900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9.030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2010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4.312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10.031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2011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4.848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11.031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2012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4.973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11.940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42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2013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4.781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12.484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38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2014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4.971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13.240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38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  <a:tr h="305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2015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5.399</a:t>
                      </a:r>
                      <a:endParaRPr lang="tr-TR" sz="14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13.999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</a:t>
                      </a:r>
                      <a:endParaRPr lang="tr-TR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5860" marR="15860" marT="0" marB="0" anchor="b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522720" y="1559560"/>
            <a:ext cx="4531360" cy="47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100" dirty="0"/>
              <a:t>Asgari ücret sadece asgari ücret civarında ücret alanları değil, bütün ücretli çalışanları ilgilendiren çok önemli bir göstergedir. </a:t>
            </a:r>
            <a:endParaRPr lang="tr-TR" sz="210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100" dirty="0" smtClean="0"/>
              <a:t>Asgari </a:t>
            </a:r>
            <a:r>
              <a:rPr lang="tr-TR" sz="2100" dirty="0"/>
              <a:t>ücret seviyesindeki artış, genel ücret artışlarını da etkilemektedir. </a:t>
            </a:r>
            <a:endParaRPr lang="tr-TR" sz="21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100" dirty="0" smtClean="0"/>
              <a:t>Asgari </a:t>
            </a:r>
            <a:r>
              <a:rPr lang="tr-TR" sz="2100" dirty="0"/>
              <a:t>ücretle çalışanların sayısı 2015 itibariyle 5,4 milyon civarındadır. </a:t>
            </a:r>
            <a:endParaRPr lang="tr-TR" sz="21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100" dirty="0" smtClean="0"/>
              <a:t>2004 </a:t>
            </a:r>
            <a:r>
              <a:rPr lang="tr-TR" sz="2100" dirty="0"/>
              <a:t>yılında 2,7 milyon olan asgari ücretli sayısı 12 yılda yüzde 100 artış göstermiştir </a:t>
            </a:r>
            <a:endParaRPr lang="tr-TR" sz="21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100" dirty="0"/>
              <a:t>Y</a:t>
            </a:r>
            <a:r>
              <a:rPr lang="tr-TR" sz="2100" dirty="0" smtClean="0"/>
              <a:t>aklaşık </a:t>
            </a:r>
            <a:r>
              <a:rPr lang="tr-TR" sz="2100" dirty="0"/>
              <a:t>8 milyon </a:t>
            </a:r>
            <a:r>
              <a:rPr lang="tr-TR" sz="2100" dirty="0" smtClean="0"/>
              <a:t>işçi </a:t>
            </a:r>
            <a:r>
              <a:rPr lang="tr-TR" sz="2100" dirty="0"/>
              <a:t>asgari ücret artışından doğrudan </a:t>
            </a:r>
            <a:r>
              <a:rPr lang="tr-TR" sz="2100" dirty="0" smtClean="0"/>
              <a:t>etkileniyor</a:t>
            </a:r>
            <a:endParaRPr lang="tr-TR" sz="21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0320" y="274320"/>
            <a:ext cx="9794240" cy="68072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Ücretlerin milli gelir içindeki payı azalıyor</a:t>
            </a:r>
            <a:endParaRPr lang="tr-TR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1561902677"/>
              </p:ext>
            </p:extLst>
          </p:nvPr>
        </p:nvGraphicFramePr>
        <p:xfrm>
          <a:off x="1178560" y="1259840"/>
          <a:ext cx="718312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493761" y="1259840"/>
            <a:ext cx="2997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200" dirty="0"/>
              <a:t>Türkiye’de emeğin milli gelir içindeki payı 2000’li yılların başından bu yana azalmaktadır. </a:t>
            </a:r>
            <a:endParaRPr lang="tr-TR" sz="220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200" b="1" dirty="0" smtClean="0"/>
              <a:t>AMECO</a:t>
            </a:r>
            <a:r>
              <a:rPr lang="tr-TR" sz="2200" dirty="0" smtClean="0"/>
              <a:t> </a:t>
            </a:r>
            <a:r>
              <a:rPr lang="tr-TR" sz="2200" dirty="0"/>
              <a:t>verilerine göre 1999’da 52,2 olan ücretlerin milli gelir içindeki payı 2000’li yıllarda sistemli biçimde azalarak 2015 yılında yüzde 34 seviyesine gerilemiştir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51280" y="327243"/>
            <a:ext cx="10149840" cy="688757"/>
          </a:xfrm>
        </p:spPr>
        <p:txBody>
          <a:bodyPr>
            <a:noAutofit/>
          </a:bodyPr>
          <a:lstStyle/>
          <a:p>
            <a:r>
              <a:rPr lang="tr-TR" sz="4000" dirty="0"/>
              <a:t>A</a:t>
            </a:r>
            <a:r>
              <a:rPr lang="tr-TR" sz="4000" b="1" dirty="0" smtClean="0"/>
              <a:t>sgari ücret artışları gelir eşitsizliğini düzeltmedi</a:t>
            </a:r>
            <a:endParaRPr lang="tr-TR" sz="4000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981912091"/>
              </p:ext>
            </p:extLst>
          </p:nvPr>
        </p:nvGraphicFramePr>
        <p:xfrm>
          <a:off x="1198880" y="1666241"/>
          <a:ext cx="606552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264400" y="1849120"/>
            <a:ext cx="4358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200" dirty="0"/>
              <a:t>Nüfusun en düşük gelir grubunu oluşturan yüzde 20’lik dilimin milli gelirden aldığı pay uzun süredir yüzde 6 civarında çakılı kalmıştır. </a:t>
            </a:r>
            <a:endParaRPr lang="tr-TR" sz="22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200" dirty="0"/>
              <a:t>N</a:t>
            </a:r>
            <a:r>
              <a:rPr lang="tr-TR" sz="2200" dirty="0" smtClean="0"/>
              <a:t>üfusun </a:t>
            </a:r>
            <a:r>
              <a:rPr lang="tr-TR" sz="2200" dirty="0"/>
              <a:t>en yüksek yüzde 20’lik grubunun milli gelirden aldığı pay yüzde 46 civarında seyretmektedir. </a:t>
            </a:r>
            <a:endParaRPr lang="tr-TR" sz="22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200" dirty="0" smtClean="0"/>
              <a:t>Nüfusun </a:t>
            </a:r>
            <a:r>
              <a:rPr lang="tr-TR" sz="2200" dirty="0"/>
              <a:t>en düşük gelire sahip yüzde 20’lik dilimi ile en yüksek gelire sahip yüzde 20’lik dilimi arasında 8 kat fark vardır.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2560" y="243205"/>
            <a:ext cx="9850120" cy="833755"/>
          </a:xfrm>
        </p:spPr>
        <p:txBody>
          <a:bodyPr/>
          <a:lstStyle/>
          <a:p>
            <a:r>
              <a:rPr lang="tr-TR" dirty="0" smtClean="0"/>
              <a:t>Geçim sıkıntısı had safhada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06306"/>
              </p:ext>
            </p:extLst>
          </p:nvPr>
        </p:nvGraphicFramePr>
        <p:xfrm>
          <a:off x="793115" y="1542304"/>
          <a:ext cx="5688965" cy="46184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24049"/>
                <a:gridCol w="970836"/>
                <a:gridCol w="894080"/>
              </a:tblGrid>
              <a:tr h="120089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dirty="0">
                          <a:effectLst/>
                        </a:rPr>
                        <a:t>Düşük Gelir Grubu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>
                          <a:effectLst/>
                        </a:rPr>
                        <a:t>Orta Gelir Grubu</a:t>
                      </a:r>
                      <a:endParaRPr lang="tr-TR" sz="15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21560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tr-TR" sz="1500" dirty="0" smtClean="0">
                          <a:effectLst/>
                        </a:rPr>
                        <a:t> Evden </a:t>
                      </a:r>
                      <a:r>
                        <a:rPr lang="tr-TR" sz="1500" dirty="0">
                          <a:effectLst/>
                        </a:rPr>
                        <a:t>uzakta bir haftalık tatil masrafını karşılayamayanlar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>
                          <a:effectLst/>
                        </a:rPr>
                        <a:t>95</a:t>
                      </a:r>
                      <a:endParaRPr lang="tr-TR" sz="15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>
                          <a:effectLst/>
                        </a:rPr>
                        <a:t>82</a:t>
                      </a:r>
                      <a:endParaRPr lang="tr-TR" sz="15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38489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tr-TR" sz="1500" dirty="0">
                          <a:effectLst/>
                        </a:rPr>
                        <a:t>İki günde bir et, tavuk ya da balık içeren yemek masrafını karşılayamayanlar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dirty="0">
                          <a:effectLst/>
                        </a:rPr>
                        <a:t>71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>
                          <a:effectLst/>
                        </a:rPr>
                        <a:t>44</a:t>
                      </a:r>
                      <a:endParaRPr lang="tr-TR" sz="15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34511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tr-TR" sz="1500" dirty="0">
                          <a:effectLst/>
                        </a:rPr>
                        <a:t>Evlerinde sızdıran çatı, nemli duvarlar, çürümüş pencere çerçeveleri gibi sorunları olanlar  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61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42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17645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tr-TR" sz="1500" dirty="0">
                          <a:effectLst/>
                        </a:rPr>
                        <a:t>Konutun izolasyonundan dolayı ısınma sorunu olanlar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65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46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17645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tr-TR" sz="1500" dirty="0">
                          <a:effectLst/>
                        </a:rPr>
                        <a:t>Konut masrafları yük getiriyor diyenler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90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88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18472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tr-TR" sz="1500" dirty="0">
                          <a:effectLst/>
                        </a:rPr>
                        <a:t>Borç ve </a:t>
                      </a:r>
                      <a:r>
                        <a:rPr lang="tr-TR" sz="1500" dirty="0" err="1">
                          <a:effectLst/>
                        </a:rPr>
                        <a:t>taksidi</a:t>
                      </a:r>
                      <a:r>
                        <a:rPr lang="tr-TR" sz="1500" dirty="0">
                          <a:effectLst/>
                        </a:rPr>
                        <a:t> olanlar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56</a:t>
                      </a:r>
                      <a:endParaRPr lang="tr-TR" sz="15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71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  <a:tr h="17645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tr-TR" sz="1500" dirty="0">
                          <a:effectLst/>
                        </a:rPr>
                        <a:t>Yıpranmış ve eskimiş mobilyalarını yenileyemeyenler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92</a:t>
                      </a:r>
                      <a:endParaRPr lang="tr-TR" sz="15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76</a:t>
                      </a:r>
                      <a:endParaRPr lang="tr-TR" sz="15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4194" marR="24194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685281" y="1542304"/>
            <a:ext cx="45973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1900" b="1" dirty="0"/>
              <a:t>TÜİK </a:t>
            </a:r>
            <a:r>
              <a:rPr lang="tr-TR" sz="1900" dirty="0"/>
              <a:t>2015 araştırmasına </a:t>
            </a:r>
            <a:r>
              <a:rPr lang="tr-TR" sz="1900" dirty="0" smtClean="0"/>
              <a:t>göre</a:t>
            </a:r>
            <a:r>
              <a:rPr lang="tr-TR" sz="1900" dirty="0"/>
              <a:t> </a:t>
            </a:r>
            <a:r>
              <a:rPr lang="tr-TR" sz="1900" dirty="0" smtClean="0"/>
              <a:t>düşük </a:t>
            </a:r>
            <a:r>
              <a:rPr lang="tr-TR" sz="1900" dirty="0"/>
              <a:t>gelir grubunda evden uzakta bir haftalık tatil masrafını karşılayamayanların oranı yüzde 95’tir. </a:t>
            </a:r>
            <a:endParaRPr lang="tr-TR" sz="19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1900" dirty="0" smtClean="0"/>
              <a:t>İki </a:t>
            </a:r>
            <a:r>
              <a:rPr lang="tr-TR" sz="1900" dirty="0"/>
              <a:t>günde bir et, tavuk ya da balık içeren yemek masrafını karşılayamayanların oranı ise yüzde </a:t>
            </a:r>
            <a:r>
              <a:rPr lang="tr-TR" sz="1900" dirty="0" smtClean="0"/>
              <a:t>71’dir.</a:t>
            </a:r>
            <a:endParaRPr lang="tr-TR" sz="1900" dirty="0"/>
          </a:p>
          <a:p>
            <a:pPr marL="285750" indent="-285750">
              <a:buFont typeface="Arial" charset="0"/>
              <a:buChar char="•"/>
            </a:pPr>
            <a:r>
              <a:rPr lang="tr-TR" sz="1900" dirty="0"/>
              <a:t>Konut masrafları yük getiriyor diyenler düşük gelir grubunda yüzde 90’dır. Borç ve </a:t>
            </a:r>
            <a:r>
              <a:rPr lang="tr-TR" sz="1900" dirty="0" err="1"/>
              <a:t>taksidi</a:t>
            </a:r>
            <a:r>
              <a:rPr lang="tr-TR" sz="1900" dirty="0"/>
              <a:t> olanların oranı genel nüfusun içinde yüzde 67’dir. 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900" dirty="0" smtClean="0"/>
              <a:t>Maddi </a:t>
            </a:r>
            <a:r>
              <a:rPr lang="tr-TR" sz="1900" dirty="0"/>
              <a:t>yoksunluk oranlarının yüksekliği asgari ücret artışını daha da yaşamsal kılmaktadır.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10640" y="286603"/>
            <a:ext cx="10566400" cy="871637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İşveren İddialarının Aksine, </a:t>
            </a:r>
            <a:br>
              <a:rPr lang="tr-TR" sz="3600" b="1" dirty="0" smtClean="0"/>
            </a:br>
            <a:r>
              <a:rPr lang="tr-TR" sz="3600" b="1" dirty="0" smtClean="0"/>
              <a:t>Türkiye’de İşgücü Maliyeti Düşüyor</a:t>
            </a:r>
            <a:endParaRPr lang="tr-TR" sz="3600" dirty="0"/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03072589"/>
              </p:ext>
            </p:extLst>
          </p:nvPr>
        </p:nvGraphicFramePr>
        <p:xfrm>
          <a:off x="690880" y="1300480"/>
          <a:ext cx="648208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7355840" y="1300480"/>
            <a:ext cx="4277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200" b="1" dirty="0"/>
              <a:t>AMECO</a:t>
            </a:r>
            <a:r>
              <a:rPr lang="tr-TR" sz="2200" dirty="0"/>
              <a:t> verileri sadece emeğin milli gelir içindeki payının değil, Türkiye’de işgücü maliyetlerinin de giderek düştüğünü ortaya koymaktadır. </a:t>
            </a:r>
            <a:endParaRPr lang="tr-TR" sz="22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200" dirty="0" smtClean="0"/>
              <a:t>2000 </a:t>
            </a:r>
            <a:r>
              <a:rPr lang="tr-TR" sz="2200" dirty="0"/>
              <a:t>yılında 100 olan işgücü maliyeti 2015 yılında 27 puanlık düşüşle 73’e gerilemiştir. </a:t>
            </a:r>
            <a:endParaRPr lang="tr-TR" sz="2200" dirty="0" smtClean="0"/>
          </a:p>
          <a:p>
            <a:pPr marL="285750" indent="-285750">
              <a:buFont typeface="Arial" charset="0"/>
              <a:buChar char="•"/>
            </a:pPr>
            <a:r>
              <a:rPr lang="tr-TR" sz="2200" dirty="0" smtClean="0"/>
              <a:t>Oysa </a:t>
            </a:r>
            <a:r>
              <a:rPr lang="tr-TR" sz="2200" dirty="0"/>
              <a:t>aynı dönem içinde AB ülkelerinde işgücü maliyetlerinde sadece üç puanlık düşüş yaşanmıştır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17624" y="225643"/>
            <a:ext cx="10254616" cy="800517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Türkiye Düşük Asgari Ücretli Ülkeler Arasında</a:t>
            </a:r>
            <a:endParaRPr lang="tr-TR" sz="4400" b="1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28319032"/>
              </p:ext>
            </p:extLst>
          </p:nvPr>
        </p:nvGraphicFramePr>
        <p:xfrm>
          <a:off x="941705" y="1242576"/>
          <a:ext cx="7785736" cy="511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890000" y="1432560"/>
            <a:ext cx="3088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b="1" dirty="0"/>
              <a:t>OECD </a:t>
            </a:r>
            <a:r>
              <a:rPr lang="tr-TR" dirty="0"/>
              <a:t>2015 verilerine göre asgari ücretin satın alma gücü açısından Türkiye 26 OECD ülkesi içinde 20. sırada yer almaktadır. </a:t>
            </a:r>
            <a:endParaRPr lang="tr-TR" dirty="0" smtClean="0"/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Asgari </a:t>
            </a:r>
            <a:r>
              <a:rPr lang="tr-TR" dirty="0"/>
              <a:t>ücreti Türkiye’den düşük ülkeler sadece Meksika, Şili, </a:t>
            </a:r>
            <a:r>
              <a:rPr lang="tr-TR" dirty="0" err="1"/>
              <a:t>Çekya</a:t>
            </a:r>
            <a:r>
              <a:rPr lang="tr-TR" dirty="0"/>
              <a:t>, Slovakya ve Macaristan’dır. </a:t>
            </a:r>
            <a:endParaRPr lang="tr-TR" dirty="0" smtClean="0"/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Diğer </a:t>
            </a:r>
            <a:r>
              <a:rPr lang="tr-TR" dirty="0"/>
              <a:t>ülkelerin tümünün asgari ücreti Türkiye’den fazladır. </a:t>
            </a:r>
            <a:endParaRPr lang="tr-TR" dirty="0" smtClean="0"/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AB </a:t>
            </a:r>
            <a:r>
              <a:rPr lang="tr-TR" dirty="0"/>
              <a:t>ülkeleri satın alma gücü paritesine göre Türkiye’nin 2 ile 2,5 kat daha yüksek asgari ücrete sahiptir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2560" y="154523"/>
            <a:ext cx="10180320" cy="1044357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Türkiye’de Ortalama Saat Ücretleri </a:t>
            </a:r>
            <a:br>
              <a:rPr lang="tr-TR" sz="4000" b="1" dirty="0" smtClean="0"/>
            </a:br>
            <a:r>
              <a:rPr lang="tr-TR" sz="4000" b="1" dirty="0" smtClean="0"/>
              <a:t>26 Avrupa Ülkesinden Düşük</a:t>
            </a:r>
            <a:endParaRPr lang="tr-TR" sz="4000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31559755"/>
              </p:ext>
            </p:extLst>
          </p:nvPr>
        </p:nvGraphicFramePr>
        <p:xfrm>
          <a:off x="975360" y="1452880"/>
          <a:ext cx="8300720" cy="493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9489440" y="1351280"/>
            <a:ext cx="2499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dirty="0"/>
              <a:t>S</a:t>
            </a:r>
            <a:r>
              <a:rPr lang="tr-TR" dirty="0" smtClean="0"/>
              <a:t>atın </a:t>
            </a:r>
            <a:r>
              <a:rPr lang="tr-TR" dirty="0"/>
              <a:t>alma gücü paritesine </a:t>
            </a:r>
            <a:r>
              <a:rPr lang="tr-TR" dirty="0" smtClean="0"/>
              <a:t>göre Türkiye’de </a:t>
            </a:r>
            <a:r>
              <a:rPr lang="tr-TR" dirty="0"/>
              <a:t>ortalama saat ücreti 2014 yılında 7,6 Avro iken İrlanda, Norveç, Danimarka, Belçika ve Almanya’da 17 ile 22 avro </a:t>
            </a:r>
            <a:r>
              <a:rPr lang="tr-TR" dirty="0" smtClean="0"/>
              <a:t>arasındadır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Ortalama </a:t>
            </a:r>
            <a:r>
              <a:rPr lang="tr-TR" dirty="0"/>
              <a:t>saat ücretlerinin Türkiye’den düşük olduğu ülkeler sadece Sırbistan, Letonya, Makedonya, Litvanya, Romanya ve Bulgaristan’dır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840" y="286603"/>
            <a:ext cx="9895840" cy="739557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Asgari Ücret Dolar Karşısında Eriyor</a:t>
            </a:r>
            <a:endParaRPr lang="tr-TR" sz="4400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178874786"/>
              </p:ext>
            </p:extLst>
          </p:nvPr>
        </p:nvGraphicFramePr>
        <p:xfrm>
          <a:off x="1036320" y="1564640"/>
          <a:ext cx="6390640" cy="46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620000" y="1737360"/>
            <a:ext cx="3139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000" dirty="0" smtClean="0"/>
              <a:t>2008  yılı </a:t>
            </a:r>
            <a:r>
              <a:rPr lang="tr-TR" sz="2000" dirty="0"/>
              <a:t>başında aylık  414 ABD doları olan asgari ücret 2016 Kasım ayı itibariyle 377 dolara geriledi. </a:t>
            </a:r>
            <a:endParaRPr lang="tr-TR" sz="200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000" dirty="0" smtClean="0"/>
              <a:t>Asgari </a:t>
            </a:r>
            <a:r>
              <a:rPr lang="tr-TR" sz="2000" dirty="0"/>
              <a:t>ücretin işverene maliyeti de dolar cinsinden geriledi.  2008 yılı başında 636 dolar olan asgari ücretin işverene maliyeti 2016 Kasım ayı itibariyle 561 dolara geriledi.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</TotalTime>
  <Words>1084</Words>
  <Application>Microsoft Macintosh PowerPoint</Application>
  <PresentationFormat>Geniş Ekran</PresentationFormat>
  <Paragraphs>272</Paragraphs>
  <Slides>14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Teması</vt:lpstr>
      <vt:lpstr>PowerPoint Sunusu</vt:lpstr>
      <vt:lpstr>Asgari ücret sadece asgari ücret değil</vt:lpstr>
      <vt:lpstr>Ücretlerin milli gelir içindeki payı azalıyor</vt:lpstr>
      <vt:lpstr>Asgari ücret artışları gelir eşitsizliğini düzeltmedi</vt:lpstr>
      <vt:lpstr>Geçim sıkıntısı had safhada</vt:lpstr>
      <vt:lpstr>İşveren İddialarının Aksine,  Türkiye’de İşgücü Maliyeti Düşüyor</vt:lpstr>
      <vt:lpstr>Türkiye Düşük Asgari Ücretli Ülkeler Arasında</vt:lpstr>
      <vt:lpstr>Türkiye’de Ortalama Saat Ücretleri  26 Avrupa Ülkesinden Düşük</vt:lpstr>
      <vt:lpstr>Asgari Ücret Dolar Karşısında Eriyor</vt:lpstr>
      <vt:lpstr>Asgari Ücretin İşverene Maliyeti  Yüzde 70’den 49’a İndi</vt:lpstr>
      <vt:lpstr>İşverenlere 63 Milyar Prim Desteği:  Bütçenin Yüzde 4’ü</vt:lpstr>
      <vt:lpstr>Asgari Ücret Tespitinde  TÜİK Hesabına Dahi Uyulmuyor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ÜCRET ASGARİ, EŞİTSİZLİK AZAMİ!  ASGARİ ÜCRET GEÇİM ÜCRETİ OLMALIDIR ASGARİ ÜCRET 2000 TL NET</dc:title>
  <dc:creator>Microsoft Office Kullanıcısı</dc:creator>
  <cp:lastModifiedBy>Microsoft Office Kullanıcısı</cp:lastModifiedBy>
  <cp:revision>93</cp:revision>
  <cp:lastPrinted>2016-12-07T15:50:15Z</cp:lastPrinted>
  <dcterms:created xsi:type="dcterms:W3CDTF">2016-11-28T09:40:16Z</dcterms:created>
  <dcterms:modified xsi:type="dcterms:W3CDTF">2016-12-07T16:17:23Z</dcterms:modified>
</cp:coreProperties>
</file>