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80" r:id="rId17"/>
    <p:sldId id="281" r:id="rId18"/>
    <p:sldId id="274" r:id="rId19"/>
    <p:sldId id="275" r:id="rId20"/>
    <p:sldId id="276" r:id="rId21"/>
    <p:sldId id="277" r:id="rId22"/>
    <p:sldId id="269" r:id="rId23"/>
    <p:sldId id="270" r:id="rId24"/>
    <p:sldId id="271" r:id="rId25"/>
    <p:sldId id="272" r:id="rId26"/>
    <p:sldId id="273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8C3D-6536-4CD6-B70A-4623B6B5B631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40E1-E5B7-44D7-B254-9D26262E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9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5D6F-15D8-47FC-A3F5-D20197C616CC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0543-B300-47D9-A430-554995C02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CEB4-3198-4BBC-A42D-27592A3CBA95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5385-E52E-42FE-B351-773CFB03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0A10-D1D9-4599-9F78-B4CF20882702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2572-ABD2-481A-A891-5F443C40B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1F48-0106-41B7-974B-7370B4897A8F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9B1E-038B-4EE8-8E1F-29143DF6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5753-DB24-434F-9D82-FBECE0834B7A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078B-20E4-4A1D-BCD4-823E6637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DAA3-D189-4A0D-9765-0CBBAAA5A36C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0033-D4B7-4326-915F-9142B6E7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70C5-B6C6-4A97-8974-1584A8456F8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B1E0-91AE-4F05-845E-555EBF7D4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6864-0E86-4C1F-95C3-4C0FCB6F4538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947D-4F89-429F-BF34-02EB6F98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A245-7403-4E3C-9D81-E51328A970A1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0843-2687-461E-92E9-3750FEC5C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679A-B96D-4EE2-8947-69C45BD40483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4EA0-35AE-44A2-9649-4E3F2560A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D1E16-1C18-4EA9-AA26-96E80BD68444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D88D4-C420-493F-ACAC-F41D26F9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7772400" cy="1470025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Pakistan </a:t>
            </a:r>
            <a:r>
              <a:rPr lang="en-US" dirty="0" smtClean="0"/>
              <a:t>Elections Factsheet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3211" r="44769" b="23691"/>
          <a:stretch>
            <a:fillRect/>
          </a:stretch>
        </p:blipFill>
        <p:spPr bwMode="auto">
          <a:xfrm>
            <a:off x="1143000" y="304800"/>
            <a:ext cx="6705599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13895" r="44739" b="23064"/>
          <a:stretch>
            <a:fillRect/>
          </a:stretch>
        </p:blipFill>
        <p:spPr bwMode="auto">
          <a:xfrm>
            <a:off x="1356518" y="457200"/>
            <a:ext cx="64309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t="13667" r="44756" b="24146"/>
          <a:stretch>
            <a:fillRect/>
          </a:stretch>
        </p:blipFill>
        <p:spPr bwMode="auto">
          <a:xfrm>
            <a:off x="1413668" y="533400"/>
            <a:ext cx="6587332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13895" r="45085" b="24602"/>
          <a:stretch>
            <a:fillRect/>
          </a:stretch>
        </p:blipFill>
        <p:spPr bwMode="auto">
          <a:xfrm>
            <a:off x="1143000" y="400616"/>
            <a:ext cx="66675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3895" r="45062" b="24374"/>
          <a:stretch>
            <a:fillRect/>
          </a:stretch>
        </p:blipFill>
        <p:spPr bwMode="auto">
          <a:xfrm>
            <a:off x="1219200" y="609600"/>
            <a:ext cx="63166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13628" r="44914" b="23235"/>
          <a:stretch>
            <a:fillRect/>
          </a:stretch>
        </p:blipFill>
        <p:spPr bwMode="auto">
          <a:xfrm>
            <a:off x="1323974" y="716827"/>
            <a:ext cx="66770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13173" r="44653" b="25385"/>
          <a:stretch>
            <a:fillRect/>
          </a:stretch>
        </p:blipFill>
        <p:spPr bwMode="auto">
          <a:xfrm>
            <a:off x="1304132" y="381000"/>
            <a:ext cx="6535737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213" r="44675" b="23462"/>
          <a:stretch>
            <a:fillRect/>
          </a:stretch>
        </p:blipFill>
        <p:spPr bwMode="auto">
          <a:xfrm>
            <a:off x="1344660" y="457200"/>
            <a:ext cx="6483350" cy="62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4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2946" r="44781" b="22324"/>
          <a:stretch>
            <a:fillRect/>
          </a:stretch>
        </p:blipFill>
        <p:spPr bwMode="auto">
          <a:xfrm>
            <a:off x="1430439" y="609600"/>
            <a:ext cx="6430962" cy="60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0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24146" r="44519" b="14124"/>
          <a:stretch>
            <a:fillRect/>
          </a:stretch>
        </p:blipFill>
        <p:spPr bwMode="auto">
          <a:xfrm>
            <a:off x="1390650" y="685800"/>
            <a:ext cx="63627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7975" y="760413"/>
            <a:ext cx="8610600" cy="971550"/>
          </a:xfrm>
        </p:spPr>
        <p:txBody>
          <a:bodyPr/>
          <a:lstStyle/>
          <a:p>
            <a:pPr algn="ctr" eaLnBrk="1" hangingPunct="1"/>
            <a:r>
              <a:rPr lang="en-US" sz="1800" b="1" smtClean="0"/>
              <a:t>Pakistan Official population figure: </a:t>
            </a:r>
            <a:r>
              <a:rPr lang="en-US" sz="1800" i="1" smtClean="0"/>
              <a:t>180.2 million</a:t>
            </a:r>
            <a:r>
              <a:rPr lang="en-US" sz="1800" b="1" i="1" smtClean="0"/>
              <a:t> 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b="1" smtClean="0"/>
              <a:t>Total Electoral vote: </a:t>
            </a:r>
            <a:r>
              <a:rPr lang="en-US" sz="1800" i="1" smtClean="0"/>
              <a:t>85,738,789 </a:t>
            </a:r>
            <a:r>
              <a:rPr lang="en-US" sz="1800" b="1" i="1" smtClean="0"/>
              <a:t> </a:t>
            </a:r>
            <a:r>
              <a:rPr lang="en-US" sz="1800" b="1" smtClean="0"/>
              <a:t>       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7975" y="4343400"/>
          <a:ext cx="8229600" cy="1851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Baluchistan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1,922,628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1,422,439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3,345,067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1,153,073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596,258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1,749,331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Federal 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330,777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283,399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614,176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Khyber Pukhtunkhwa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7,049,265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5,261,736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12,311,001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Punjab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27,624,870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21,380,771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49,005,641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Sindh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10,335,800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8,377,773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18,713,573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  <a:tr h="264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48,416,413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37,322,376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85,738,789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3" marB="9523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975" y="1952625"/>
            <a:ext cx="5562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182B62"/>
                </a:solidFill>
                <a:latin typeface="+mn-lt"/>
                <a:cs typeface="+mn-cs"/>
              </a:rPr>
              <a:t>Pakistan Official population figure: </a:t>
            </a:r>
            <a:r>
              <a:rPr lang="en-US" i="1" dirty="0">
                <a:solidFill>
                  <a:srgbClr val="182B62"/>
                </a:solidFill>
                <a:latin typeface="+mn-lt"/>
                <a:cs typeface="+mn-cs"/>
              </a:rPr>
              <a:t>180.2 million</a:t>
            </a:r>
            <a:r>
              <a:rPr lang="en-US" b="1" i="1" dirty="0">
                <a:solidFill>
                  <a:srgbClr val="182B62"/>
                </a:solidFill>
                <a:latin typeface="+mn-lt"/>
                <a:cs typeface="+mn-cs"/>
              </a:rPr>
              <a:t> </a:t>
            </a:r>
            <a:endParaRPr lang="en-US" i="1" dirty="0">
              <a:solidFill>
                <a:srgbClr val="182B6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182B6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182B62"/>
                </a:solidFill>
                <a:latin typeface="+mn-lt"/>
                <a:cs typeface="+mn-cs"/>
              </a:rPr>
              <a:t>Total Electoral vote: </a:t>
            </a:r>
            <a:r>
              <a:rPr lang="en-US" i="1" dirty="0">
                <a:solidFill>
                  <a:srgbClr val="182B62"/>
                </a:solidFill>
                <a:latin typeface="+mn-lt"/>
                <a:cs typeface="+mn-cs"/>
              </a:rPr>
              <a:t>85,738,789 </a:t>
            </a:r>
            <a:r>
              <a:rPr lang="en-US" b="1" i="1" dirty="0">
                <a:solidFill>
                  <a:srgbClr val="182B62"/>
                </a:solidFill>
                <a:latin typeface="+mn-lt"/>
                <a:cs typeface="+mn-cs"/>
              </a:rPr>
              <a:t>  </a:t>
            </a:r>
            <a:r>
              <a:rPr lang="en-US" b="1" dirty="0">
                <a:solidFill>
                  <a:srgbClr val="182B62"/>
                </a:solidFill>
                <a:latin typeface="+mn-lt"/>
                <a:cs typeface="+mn-cs"/>
              </a:rPr>
              <a:t>      </a:t>
            </a:r>
            <a:endParaRPr lang="en-US" dirty="0">
              <a:solidFill>
                <a:srgbClr val="182B6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haroni" pitchFamily="2" charset="-79"/>
              </a:rPr>
              <a:t>Region-wise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itchFamily="2" charset="-79"/>
              </a:rPr>
              <a:t>electoral breakdown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Aharoni" pitchFamily="2" charset="-79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62200" y="3967163"/>
          <a:ext cx="61722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Male</a:t>
                      </a:r>
                      <a:r>
                        <a:rPr lang="en-US" sz="1200" i="1" baseline="0" dirty="0" smtClean="0"/>
                        <a:t> Voters</a:t>
                      </a:r>
                      <a:endParaRPr lang="en-US" sz="1200" i="1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Female Voters</a:t>
                      </a:r>
                      <a:endParaRPr lang="en-US" sz="1200" i="1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Totals</a:t>
                      </a:r>
                      <a:endParaRPr lang="en-US" sz="1200" i="1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7975" y="6204744"/>
            <a:ext cx="830262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Number of seats in Pakistan National parliament (National Assembly &amp; Senate)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24602" r="44766" b="13211"/>
          <a:stretch>
            <a:fillRect/>
          </a:stretch>
        </p:blipFill>
        <p:spPr bwMode="auto">
          <a:xfrm>
            <a:off x="1447800" y="533399"/>
            <a:ext cx="6416675" cy="635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8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24602" r="44676" b="13895"/>
          <a:stretch>
            <a:fillRect/>
          </a:stretch>
        </p:blipFill>
        <p:spPr bwMode="auto">
          <a:xfrm>
            <a:off x="1143000" y="609600"/>
            <a:ext cx="67056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4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24602" r="44740" b="13895"/>
          <a:stretch>
            <a:fillRect/>
          </a:stretch>
        </p:blipFill>
        <p:spPr bwMode="auto">
          <a:xfrm>
            <a:off x="1524000" y="685800"/>
            <a:ext cx="655320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4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24829" r="44775" b="14395"/>
          <a:stretch>
            <a:fillRect/>
          </a:stretch>
        </p:blipFill>
        <p:spPr bwMode="auto">
          <a:xfrm>
            <a:off x="1242219" y="685800"/>
            <a:ext cx="665956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0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24829" r="44819" b="13881"/>
          <a:stretch/>
        </p:blipFill>
        <p:spPr bwMode="auto">
          <a:xfrm>
            <a:off x="1336534" y="762000"/>
            <a:ext cx="644039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2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24374" r="44884" b="13895"/>
          <a:stretch/>
        </p:blipFill>
        <p:spPr bwMode="auto">
          <a:xfrm>
            <a:off x="1458913" y="609600"/>
            <a:ext cx="6127891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8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24602" r="44705" b="13667"/>
          <a:stretch/>
        </p:blipFill>
        <p:spPr bwMode="auto">
          <a:xfrm>
            <a:off x="1543050" y="838200"/>
            <a:ext cx="5980380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4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23723" r="44753" b="12914"/>
          <a:stretch/>
        </p:blipFill>
        <p:spPr bwMode="auto">
          <a:xfrm>
            <a:off x="1237119" y="762000"/>
            <a:ext cx="6669763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6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25056" r="44769" b="13895"/>
          <a:stretch/>
        </p:blipFill>
        <p:spPr bwMode="auto">
          <a:xfrm>
            <a:off x="1302552" y="762000"/>
            <a:ext cx="6564548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79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23691" r="44765" b="13440"/>
          <a:stretch/>
        </p:blipFill>
        <p:spPr bwMode="auto">
          <a:xfrm>
            <a:off x="1282001" y="685800"/>
            <a:ext cx="6579998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1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/>
              <a:t>National Assembly   342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(It includes 60 seats reserved for women and 10 for non-Muslims, as per Article 51).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7969250" cy="366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804"/>
                <a:gridCol w="1614505"/>
                <a:gridCol w="1293497"/>
                <a:gridCol w="1293497"/>
                <a:gridCol w="1617947"/>
              </a:tblGrid>
              <a:tr h="799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Province/Territory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Seats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Non-Muslims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</a:tr>
              <a:tr h="3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Federal Capital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41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Punjab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41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Sindh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3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KPK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41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Balochistan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41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  <a:tr h="3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332+10 = 342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6" marB="952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i="1" smtClean="0"/>
              <a:t>Senate seats:  104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92195"/>
              </p:ext>
            </p:extLst>
          </p:nvPr>
        </p:nvGraphicFramePr>
        <p:xfrm>
          <a:off x="457200" y="1828800"/>
          <a:ext cx="8229599" cy="274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888"/>
                <a:gridCol w="1481431"/>
                <a:gridCol w="1481431"/>
                <a:gridCol w="1481431"/>
                <a:gridCol w="1481431"/>
                <a:gridCol w="658987"/>
              </a:tblGrid>
              <a:tr h="496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Provinces / Territories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Technocrats / Ulema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Non-Muslims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Sindh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Punjab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Balochistan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Khyber Pakhtunkhwa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Federal Capital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  <a:tr h="28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G.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4*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en-US" sz="1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086" marB="38086" anchor="ctr"/>
                </a:tc>
              </a:tr>
            </a:tbl>
          </a:graphicData>
        </a:graphic>
      </p:graphicFrame>
      <p:sp>
        <p:nvSpPr>
          <p:cNvPr id="8260" name="Rectangle 4"/>
          <p:cNvSpPr>
            <a:spLocks noChangeArrowheads="1"/>
          </p:cNvSpPr>
          <p:nvPr/>
        </p:nvSpPr>
        <p:spPr bwMode="auto">
          <a:xfrm>
            <a:off x="304800" y="45720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/>
              <a:t> Four seats for non-Muslims increased through the Constitution (Eighteenth Amendment) Act, 2010 (Act No. X of 2010) shall take effect from the next Senate Election.</a:t>
            </a:r>
            <a:endParaRPr lang="en-US" sz="1200"/>
          </a:p>
          <a:p>
            <a:r>
              <a:rPr lang="en-US" sz="1200" i="1"/>
              <a:t> </a:t>
            </a:r>
            <a:endParaRPr lang="en-US" sz="1200"/>
          </a:p>
          <a:p>
            <a:r>
              <a:rPr lang="en-US" sz="1200"/>
              <a:t>Minimum age for voting in Pakistan:  18</a:t>
            </a:r>
          </a:p>
          <a:p>
            <a:r>
              <a:rPr lang="en-US" sz="1200"/>
              <a:t>Minimum age for becoming National Assembly candidate? </a:t>
            </a:r>
            <a:r>
              <a:rPr lang="en-US" sz="1200" b="1" u="sng"/>
              <a:t>25 years. </a:t>
            </a:r>
            <a:endParaRPr lang="en-US" sz="1200"/>
          </a:p>
          <a:p>
            <a:r>
              <a:rPr lang="en-US" sz="1200"/>
              <a:t>Minimum age for becoming a candidate for a Provincial Assembly is </a:t>
            </a:r>
            <a:r>
              <a:rPr lang="en-US" sz="1200" b="1"/>
              <a:t>25 years</a:t>
            </a:r>
            <a:r>
              <a:rPr lang="en-US" sz="1200" b="1" u="sng"/>
              <a:t>. </a:t>
            </a:r>
            <a:endParaRPr lang="en-US" sz="1200"/>
          </a:p>
          <a:p>
            <a:r>
              <a:rPr lang="en-US" sz="1200"/>
              <a:t>Minimum age for contesting elections to the Senate is </a:t>
            </a:r>
            <a:r>
              <a:rPr lang="en-US" sz="1200" b="1"/>
              <a:t>30 years</a:t>
            </a:r>
            <a:r>
              <a:rPr lang="en-US" sz="1200"/>
              <a:t>. </a:t>
            </a:r>
          </a:p>
          <a:p>
            <a:r>
              <a:rPr lang="en-US" sz="1200"/>
              <a:t>Minimum age for becoming a candidate for office of the</a:t>
            </a:r>
          </a:p>
          <a:p>
            <a:r>
              <a:rPr lang="en-US" sz="1200"/>
              <a:t>President is </a:t>
            </a:r>
            <a:r>
              <a:rPr lang="en-US" sz="1200" b="1" u="sng"/>
              <a:t>45 years. </a:t>
            </a:r>
            <a:endParaRPr lang="en-US" sz="1200"/>
          </a:p>
          <a:p>
            <a:r>
              <a:rPr lang="en-US" sz="1200"/>
              <a:t>Pakistan constitution calls for general elections every five year.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14500" r="44708" b="24217"/>
          <a:stretch>
            <a:fillRect/>
          </a:stretch>
        </p:blipFill>
        <p:spPr bwMode="auto">
          <a:xfrm>
            <a:off x="1325880" y="711199"/>
            <a:ext cx="6400800" cy="58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15182" r="45015" b="23842"/>
          <a:stretch>
            <a:fillRect/>
          </a:stretch>
        </p:blipFill>
        <p:spPr bwMode="auto">
          <a:xfrm>
            <a:off x="1645920" y="914401"/>
            <a:ext cx="585216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13213" r="44743" b="24602"/>
          <a:stretch>
            <a:fillRect/>
          </a:stretch>
        </p:blipFill>
        <p:spPr bwMode="auto">
          <a:xfrm>
            <a:off x="1371601" y="762000"/>
            <a:ext cx="619182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14351" r="44763" b="21867"/>
          <a:stretch>
            <a:fillRect/>
          </a:stretch>
        </p:blipFill>
        <p:spPr bwMode="auto">
          <a:xfrm>
            <a:off x="1371600" y="533399"/>
            <a:ext cx="6199981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7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4578" r="44830" b="24602"/>
          <a:stretch>
            <a:fillRect/>
          </a:stretch>
        </p:blipFill>
        <p:spPr bwMode="auto">
          <a:xfrm>
            <a:off x="1371600" y="645579"/>
            <a:ext cx="6324600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1381</TotalTime>
  <Words>218</Words>
  <Application>Microsoft Office PowerPoint</Application>
  <PresentationFormat>On-screen Show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Pakistan Elections Factsheet </vt:lpstr>
      <vt:lpstr>Pakistan Official population figure: 180.2 million  Total Electoral vote: 85,738,789          </vt:lpstr>
      <vt:lpstr>National Assembly   342  (It includes 60 seats reserved for women and 10 for non-Muslims, as per Article 51). </vt:lpstr>
      <vt:lpstr>Senate seats:  104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Election factsheet </dc:title>
  <dc:creator> </dc:creator>
  <cp:lastModifiedBy> </cp:lastModifiedBy>
  <cp:revision>14</cp:revision>
  <cp:lastPrinted>2013-05-06T18:50:43Z</cp:lastPrinted>
  <dcterms:created xsi:type="dcterms:W3CDTF">2013-04-15T18:35:58Z</dcterms:created>
  <dcterms:modified xsi:type="dcterms:W3CDTF">2013-05-07T18:09:47Z</dcterms:modified>
</cp:coreProperties>
</file>